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797675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สนง. คณะกรรมการอิสลามประจำกรุงเทพฯ" initials="สค" lastIdx="1" clrIdx="0">
    <p:extLst>
      <p:ext uri="{19B8F6BF-5375-455C-9EA6-DF929625EA0E}">
        <p15:presenceInfo xmlns:p15="http://schemas.microsoft.com/office/powerpoint/2012/main" userId="45ac13a8776b949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2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1D5A56-00FA-460A-BEEA-5C0FFF2BCA35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58B29DCB-26B0-4FB8-A6AC-B862B68BEEA4}">
      <dgm:prSet phldrT="[ข้อความ]" custT="1"/>
      <dgm:spPr/>
      <dgm:t>
        <a:bodyPr/>
        <a:lstStyle/>
        <a:p>
          <a:r>
            <a:rPr lang="en-US" sz="2800" dirty="0"/>
            <a:t>P-D-C-A</a:t>
          </a:r>
        </a:p>
      </dgm:t>
    </dgm:pt>
    <dgm:pt modelId="{176583CB-639A-425D-8B20-05515E09195A}" type="parTrans" cxnId="{5B0F2ED9-E73C-4A2B-A7D0-171247F8CA8F}">
      <dgm:prSet/>
      <dgm:spPr/>
      <dgm:t>
        <a:bodyPr/>
        <a:lstStyle/>
        <a:p>
          <a:endParaRPr lang="th-TH"/>
        </a:p>
      </dgm:t>
    </dgm:pt>
    <dgm:pt modelId="{20C61208-4149-4CFD-8EAF-65E6A4D2A883}" type="sibTrans" cxnId="{5B0F2ED9-E73C-4A2B-A7D0-171247F8CA8F}">
      <dgm:prSet/>
      <dgm:spPr/>
      <dgm:t>
        <a:bodyPr/>
        <a:lstStyle/>
        <a:p>
          <a:endParaRPr lang="th-TH"/>
        </a:p>
      </dgm:t>
    </dgm:pt>
    <dgm:pt modelId="{23B9EFBE-D2FD-484C-831F-C47F5988875D}">
      <dgm:prSet phldrT="[ข้อความ]"/>
      <dgm:spPr/>
      <dgm:t>
        <a:bodyPr/>
        <a:lstStyle/>
        <a:p>
          <a:r>
            <a:rPr lang="en-US" dirty="0"/>
            <a:t>Plan</a:t>
          </a:r>
          <a:endParaRPr lang="th-TH" dirty="0"/>
        </a:p>
      </dgm:t>
    </dgm:pt>
    <dgm:pt modelId="{F0836982-6E29-4721-8E2D-567A303D0455}" type="parTrans" cxnId="{BFA9FA28-3F22-45E2-B7AC-585ADC42531A}">
      <dgm:prSet/>
      <dgm:spPr/>
      <dgm:t>
        <a:bodyPr/>
        <a:lstStyle/>
        <a:p>
          <a:endParaRPr lang="th-TH"/>
        </a:p>
      </dgm:t>
    </dgm:pt>
    <dgm:pt modelId="{D351B8F7-C930-4987-951E-85EA72723DB8}" type="sibTrans" cxnId="{BFA9FA28-3F22-45E2-B7AC-585ADC42531A}">
      <dgm:prSet/>
      <dgm:spPr/>
      <dgm:t>
        <a:bodyPr/>
        <a:lstStyle/>
        <a:p>
          <a:endParaRPr lang="th-TH"/>
        </a:p>
      </dgm:t>
    </dgm:pt>
    <dgm:pt modelId="{4C5436F0-F1A2-40FE-BFD2-C575C163D77B}">
      <dgm:prSet phldrT="[ข้อความ]"/>
      <dgm:spPr/>
      <dgm:t>
        <a:bodyPr/>
        <a:lstStyle/>
        <a:p>
          <a:r>
            <a:rPr lang="en-US" dirty="0"/>
            <a:t>Do</a:t>
          </a:r>
          <a:endParaRPr lang="th-TH" dirty="0"/>
        </a:p>
      </dgm:t>
    </dgm:pt>
    <dgm:pt modelId="{EB859691-E7F1-4B47-9E56-2C649EF1B4C5}" type="parTrans" cxnId="{FC968A3C-AE07-4827-8D61-14A2B4493F34}">
      <dgm:prSet/>
      <dgm:spPr/>
      <dgm:t>
        <a:bodyPr/>
        <a:lstStyle/>
        <a:p>
          <a:endParaRPr lang="th-TH"/>
        </a:p>
      </dgm:t>
    </dgm:pt>
    <dgm:pt modelId="{9F405A76-580A-4947-BD84-8AB591FB0092}" type="sibTrans" cxnId="{FC968A3C-AE07-4827-8D61-14A2B4493F34}">
      <dgm:prSet/>
      <dgm:spPr/>
      <dgm:t>
        <a:bodyPr/>
        <a:lstStyle/>
        <a:p>
          <a:endParaRPr lang="th-TH"/>
        </a:p>
      </dgm:t>
    </dgm:pt>
    <dgm:pt modelId="{56C5C17B-29A5-442C-B705-9CCFFE3974FD}">
      <dgm:prSet phldrT="[ข้อความ]"/>
      <dgm:spPr/>
      <dgm:t>
        <a:bodyPr/>
        <a:lstStyle/>
        <a:p>
          <a:r>
            <a:rPr lang="en-US" dirty="0"/>
            <a:t>Check</a:t>
          </a:r>
          <a:endParaRPr lang="th-TH" dirty="0"/>
        </a:p>
      </dgm:t>
    </dgm:pt>
    <dgm:pt modelId="{17992DF3-1271-4243-9A87-C29B782D0824}" type="parTrans" cxnId="{F6C6A1A5-C652-4AEC-A292-04C468BD8549}">
      <dgm:prSet/>
      <dgm:spPr/>
      <dgm:t>
        <a:bodyPr/>
        <a:lstStyle/>
        <a:p>
          <a:endParaRPr lang="th-TH"/>
        </a:p>
      </dgm:t>
    </dgm:pt>
    <dgm:pt modelId="{D0CA943F-FE14-4431-9233-2351948C8311}" type="sibTrans" cxnId="{F6C6A1A5-C652-4AEC-A292-04C468BD8549}">
      <dgm:prSet/>
      <dgm:spPr/>
      <dgm:t>
        <a:bodyPr/>
        <a:lstStyle/>
        <a:p>
          <a:endParaRPr lang="th-TH"/>
        </a:p>
      </dgm:t>
    </dgm:pt>
    <dgm:pt modelId="{EEFCD5A1-0A32-4625-9A19-291901DDBBEB}">
      <dgm:prSet phldrT="[ข้อความ]"/>
      <dgm:spPr/>
      <dgm:t>
        <a:bodyPr/>
        <a:lstStyle/>
        <a:p>
          <a:r>
            <a:rPr lang="en-US" dirty="0"/>
            <a:t>Act</a:t>
          </a:r>
          <a:endParaRPr lang="th-TH" dirty="0"/>
        </a:p>
      </dgm:t>
    </dgm:pt>
    <dgm:pt modelId="{FF28C07B-3B52-4CB4-9C9D-E75DA5BFE239}" type="parTrans" cxnId="{0987FB36-4FB2-401D-90F9-52A2E4D90926}">
      <dgm:prSet/>
      <dgm:spPr/>
      <dgm:t>
        <a:bodyPr/>
        <a:lstStyle/>
        <a:p>
          <a:endParaRPr lang="th-TH"/>
        </a:p>
      </dgm:t>
    </dgm:pt>
    <dgm:pt modelId="{49F56FE5-0E26-43BE-AF2F-5D931A9B863F}" type="sibTrans" cxnId="{0987FB36-4FB2-401D-90F9-52A2E4D90926}">
      <dgm:prSet/>
      <dgm:spPr/>
      <dgm:t>
        <a:bodyPr/>
        <a:lstStyle/>
        <a:p>
          <a:endParaRPr lang="th-TH"/>
        </a:p>
      </dgm:t>
    </dgm:pt>
    <dgm:pt modelId="{26AD73A8-7DD4-424A-9945-12E0A1A9C499}" type="pres">
      <dgm:prSet presAssocID="{591D5A56-00FA-460A-BEEA-5C0FFF2BCA35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7A1152E-7C25-44AA-8B61-6E7C11211F5E}" type="pres">
      <dgm:prSet presAssocID="{58B29DCB-26B0-4FB8-A6AC-B862B68BEEA4}" presName="centerShape" presStyleLbl="node0" presStyleIdx="0" presStyleCnt="1" custScaleX="126600" custScaleY="122163"/>
      <dgm:spPr/>
    </dgm:pt>
    <dgm:pt modelId="{B2090866-CCCC-4E3C-BA4B-BC10EF71DEF5}" type="pres">
      <dgm:prSet presAssocID="{23B9EFBE-D2FD-484C-831F-C47F5988875D}" presName="node" presStyleLbl="node1" presStyleIdx="0" presStyleCnt="4">
        <dgm:presLayoutVars>
          <dgm:bulletEnabled val="1"/>
        </dgm:presLayoutVars>
      </dgm:prSet>
      <dgm:spPr/>
    </dgm:pt>
    <dgm:pt modelId="{EF0CE83B-76D2-45E0-A236-7497C0E1B06E}" type="pres">
      <dgm:prSet presAssocID="{23B9EFBE-D2FD-484C-831F-C47F5988875D}" presName="dummy" presStyleCnt="0"/>
      <dgm:spPr/>
    </dgm:pt>
    <dgm:pt modelId="{94D86A3E-1845-42BA-AF05-A132739F1F5F}" type="pres">
      <dgm:prSet presAssocID="{D351B8F7-C930-4987-951E-85EA72723DB8}" presName="sibTrans" presStyleLbl="sibTrans2D1" presStyleIdx="0" presStyleCnt="4"/>
      <dgm:spPr/>
    </dgm:pt>
    <dgm:pt modelId="{3FD4422C-C0CE-4629-B0A1-35D691C9C13E}" type="pres">
      <dgm:prSet presAssocID="{4C5436F0-F1A2-40FE-BFD2-C575C163D77B}" presName="node" presStyleLbl="node1" presStyleIdx="1" presStyleCnt="4">
        <dgm:presLayoutVars>
          <dgm:bulletEnabled val="1"/>
        </dgm:presLayoutVars>
      </dgm:prSet>
      <dgm:spPr/>
    </dgm:pt>
    <dgm:pt modelId="{2EB2FFB8-4669-49BD-B390-9A52AF39E5F8}" type="pres">
      <dgm:prSet presAssocID="{4C5436F0-F1A2-40FE-BFD2-C575C163D77B}" presName="dummy" presStyleCnt="0"/>
      <dgm:spPr/>
    </dgm:pt>
    <dgm:pt modelId="{1DBC3FEB-B5B0-4F3D-A19F-14DD1989FE57}" type="pres">
      <dgm:prSet presAssocID="{9F405A76-580A-4947-BD84-8AB591FB0092}" presName="sibTrans" presStyleLbl="sibTrans2D1" presStyleIdx="1" presStyleCnt="4"/>
      <dgm:spPr/>
    </dgm:pt>
    <dgm:pt modelId="{35DF2F7B-40C6-4BB2-99F1-8AD84D4B58E9}" type="pres">
      <dgm:prSet presAssocID="{56C5C17B-29A5-442C-B705-9CCFFE3974FD}" presName="node" presStyleLbl="node1" presStyleIdx="2" presStyleCnt="4">
        <dgm:presLayoutVars>
          <dgm:bulletEnabled val="1"/>
        </dgm:presLayoutVars>
      </dgm:prSet>
      <dgm:spPr/>
    </dgm:pt>
    <dgm:pt modelId="{86B7919B-01D4-40FD-ACA8-5FC8408C81B5}" type="pres">
      <dgm:prSet presAssocID="{56C5C17B-29A5-442C-B705-9CCFFE3974FD}" presName="dummy" presStyleCnt="0"/>
      <dgm:spPr/>
    </dgm:pt>
    <dgm:pt modelId="{C3828DE2-F5A5-4030-A150-9850EC926E2A}" type="pres">
      <dgm:prSet presAssocID="{D0CA943F-FE14-4431-9233-2351948C8311}" presName="sibTrans" presStyleLbl="sibTrans2D1" presStyleIdx="2" presStyleCnt="4"/>
      <dgm:spPr/>
    </dgm:pt>
    <dgm:pt modelId="{D0024BAF-5702-42B3-B778-63EA27C95CAD}" type="pres">
      <dgm:prSet presAssocID="{EEFCD5A1-0A32-4625-9A19-291901DDBBEB}" presName="node" presStyleLbl="node1" presStyleIdx="3" presStyleCnt="4">
        <dgm:presLayoutVars>
          <dgm:bulletEnabled val="1"/>
        </dgm:presLayoutVars>
      </dgm:prSet>
      <dgm:spPr/>
    </dgm:pt>
    <dgm:pt modelId="{EFA26814-DD62-484A-B8D8-3A2D8372657F}" type="pres">
      <dgm:prSet presAssocID="{EEFCD5A1-0A32-4625-9A19-291901DDBBEB}" presName="dummy" presStyleCnt="0"/>
      <dgm:spPr/>
    </dgm:pt>
    <dgm:pt modelId="{4BD773BD-7A53-4DA7-84C4-6FC3C07E5998}" type="pres">
      <dgm:prSet presAssocID="{49F56FE5-0E26-43BE-AF2F-5D931A9B863F}" presName="sibTrans" presStyleLbl="sibTrans2D1" presStyleIdx="3" presStyleCnt="4"/>
      <dgm:spPr/>
    </dgm:pt>
  </dgm:ptLst>
  <dgm:cxnLst>
    <dgm:cxn modelId="{18B0E60F-36F4-4A0F-AB46-8A2399472DD9}" type="presOf" srcId="{4C5436F0-F1A2-40FE-BFD2-C575C163D77B}" destId="{3FD4422C-C0CE-4629-B0A1-35D691C9C13E}" srcOrd="0" destOrd="0" presId="urn:microsoft.com/office/officeart/2005/8/layout/radial6"/>
    <dgm:cxn modelId="{72999D1B-BD0F-4895-9A97-4CE4A42E7403}" type="presOf" srcId="{23B9EFBE-D2FD-484C-831F-C47F5988875D}" destId="{B2090866-CCCC-4E3C-BA4B-BC10EF71DEF5}" srcOrd="0" destOrd="0" presId="urn:microsoft.com/office/officeart/2005/8/layout/radial6"/>
    <dgm:cxn modelId="{95EFA427-81E7-4547-8325-F0CCBE3AFDF3}" type="presOf" srcId="{D0CA943F-FE14-4431-9233-2351948C8311}" destId="{C3828DE2-F5A5-4030-A150-9850EC926E2A}" srcOrd="0" destOrd="0" presId="urn:microsoft.com/office/officeart/2005/8/layout/radial6"/>
    <dgm:cxn modelId="{BFA9FA28-3F22-45E2-B7AC-585ADC42531A}" srcId="{58B29DCB-26B0-4FB8-A6AC-B862B68BEEA4}" destId="{23B9EFBE-D2FD-484C-831F-C47F5988875D}" srcOrd="0" destOrd="0" parTransId="{F0836982-6E29-4721-8E2D-567A303D0455}" sibTransId="{D351B8F7-C930-4987-951E-85EA72723DB8}"/>
    <dgm:cxn modelId="{D1DE9A30-EBC5-47A6-826B-BB697BCEAEAE}" type="presOf" srcId="{591D5A56-00FA-460A-BEEA-5C0FFF2BCA35}" destId="{26AD73A8-7DD4-424A-9945-12E0A1A9C499}" srcOrd="0" destOrd="0" presId="urn:microsoft.com/office/officeart/2005/8/layout/radial6"/>
    <dgm:cxn modelId="{2A9A3A31-B58D-40A5-8F94-233AEA1A6DF3}" type="presOf" srcId="{56C5C17B-29A5-442C-B705-9CCFFE3974FD}" destId="{35DF2F7B-40C6-4BB2-99F1-8AD84D4B58E9}" srcOrd="0" destOrd="0" presId="urn:microsoft.com/office/officeart/2005/8/layout/radial6"/>
    <dgm:cxn modelId="{0987FB36-4FB2-401D-90F9-52A2E4D90926}" srcId="{58B29DCB-26B0-4FB8-A6AC-B862B68BEEA4}" destId="{EEFCD5A1-0A32-4625-9A19-291901DDBBEB}" srcOrd="3" destOrd="0" parTransId="{FF28C07B-3B52-4CB4-9C9D-E75DA5BFE239}" sibTransId="{49F56FE5-0E26-43BE-AF2F-5D931A9B863F}"/>
    <dgm:cxn modelId="{FC968A3C-AE07-4827-8D61-14A2B4493F34}" srcId="{58B29DCB-26B0-4FB8-A6AC-B862B68BEEA4}" destId="{4C5436F0-F1A2-40FE-BFD2-C575C163D77B}" srcOrd="1" destOrd="0" parTransId="{EB859691-E7F1-4B47-9E56-2C649EF1B4C5}" sibTransId="{9F405A76-580A-4947-BD84-8AB591FB0092}"/>
    <dgm:cxn modelId="{5ABC9E60-29BB-4696-B061-882D9D6C7AF7}" type="presOf" srcId="{EEFCD5A1-0A32-4625-9A19-291901DDBBEB}" destId="{D0024BAF-5702-42B3-B778-63EA27C95CAD}" srcOrd="0" destOrd="0" presId="urn:microsoft.com/office/officeart/2005/8/layout/radial6"/>
    <dgm:cxn modelId="{62743548-BAFC-428B-9DE5-07CA2342F8EC}" type="presOf" srcId="{D351B8F7-C930-4987-951E-85EA72723DB8}" destId="{94D86A3E-1845-42BA-AF05-A132739F1F5F}" srcOrd="0" destOrd="0" presId="urn:microsoft.com/office/officeart/2005/8/layout/radial6"/>
    <dgm:cxn modelId="{46558C84-B7EA-467A-A45D-D46B62D8DC81}" type="presOf" srcId="{9F405A76-580A-4947-BD84-8AB591FB0092}" destId="{1DBC3FEB-B5B0-4F3D-A19F-14DD1989FE57}" srcOrd="0" destOrd="0" presId="urn:microsoft.com/office/officeart/2005/8/layout/radial6"/>
    <dgm:cxn modelId="{9914FE87-E0C6-47AE-9523-AC093C6739A6}" type="presOf" srcId="{49F56FE5-0E26-43BE-AF2F-5D931A9B863F}" destId="{4BD773BD-7A53-4DA7-84C4-6FC3C07E5998}" srcOrd="0" destOrd="0" presId="urn:microsoft.com/office/officeart/2005/8/layout/radial6"/>
    <dgm:cxn modelId="{F6C6A1A5-C652-4AEC-A292-04C468BD8549}" srcId="{58B29DCB-26B0-4FB8-A6AC-B862B68BEEA4}" destId="{56C5C17B-29A5-442C-B705-9CCFFE3974FD}" srcOrd="2" destOrd="0" parTransId="{17992DF3-1271-4243-9A87-C29B782D0824}" sibTransId="{D0CA943F-FE14-4431-9233-2351948C8311}"/>
    <dgm:cxn modelId="{5B0F2ED9-E73C-4A2B-A7D0-171247F8CA8F}" srcId="{591D5A56-00FA-460A-BEEA-5C0FFF2BCA35}" destId="{58B29DCB-26B0-4FB8-A6AC-B862B68BEEA4}" srcOrd="0" destOrd="0" parTransId="{176583CB-639A-425D-8B20-05515E09195A}" sibTransId="{20C61208-4149-4CFD-8EAF-65E6A4D2A883}"/>
    <dgm:cxn modelId="{EBCF17EF-AB78-4A4E-B024-F364EB737E9C}" type="presOf" srcId="{58B29DCB-26B0-4FB8-A6AC-B862B68BEEA4}" destId="{17A1152E-7C25-44AA-8B61-6E7C11211F5E}" srcOrd="0" destOrd="0" presId="urn:microsoft.com/office/officeart/2005/8/layout/radial6"/>
    <dgm:cxn modelId="{3F4E7552-3265-4C33-95F4-00A914E36F7C}" type="presParOf" srcId="{26AD73A8-7DD4-424A-9945-12E0A1A9C499}" destId="{17A1152E-7C25-44AA-8B61-6E7C11211F5E}" srcOrd="0" destOrd="0" presId="urn:microsoft.com/office/officeart/2005/8/layout/radial6"/>
    <dgm:cxn modelId="{704CF3E6-5638-4EDE-87E3-C403F4CEEEA4}" type="presParOf" srcId="{26AD73A8-7DD4-424A-9945-12E0A1A9C499}" destId="{B2090866-CCCC-4E3C-BA4B-BC10EF71DEF5}" srcOrd="1" destOrd="0" presId="urn:microsoft.com/office/officeart/2005/8/layout/radial6"/>
    <dgm:cxn modelId="{6ED63970-D57F-4957-99AE-A86F73DB1ED3}" type="presParOf" srcId="{26AD73A8-7DD4-424A-9945-12E0A1A9C499}" destId="{EF0CE83B-76D2-45E0-A236-7497C0E1B06E}" srcOrd="2" destOrd="0" presId="urn:microsoft.com/office/officeart/2005/8/layout/radial6"/>
    <dgm:cxn modelId="{7DF42F90-054A-43AE-849D-823687895893}" type="presParOf" srcId="{26AD73A8-7DD4-424A-9945-12E0A1A9C499}" destId="{94D86A3E-1845-42BA-AF05-A132739F1F5F}" srcOrd="3" destOrd="0" presId="urn:microsoft.com/office/officeart/2005/8/layout/radial6"/>
    <dgm:cxn modelId="{100BC1C6-0B83-4D68-A190-2DA4789C35C5}" type="presParOf" srcId="{26AD73A8-7DD4-424A-9945-12E0A1A9C499}" destId="{3FD4422C-C0CE-4629-B0A1-35D691C9C13E}" srcOrd="4" destOrd="0" presId="urn:microsoft.com/office/officeart/2005/8/layout/radial6"/>
    <dgm:cxn modelId="{FB7DA25B-827E-4EA3-997B-99F637416DAC}" type="presParOf" srcId="{26AD73A8-7DD4-424A-9945-12E0A1A9C499}" destId="{2EB2FFB8-4669-49BD-B390-9A52AF39E5F8}" srcOrd="5" destOrd="0" presId="urn:microsoft.com/office/officeart/2005/8/layout/radial6"/>
    <dgm:cxn modelId="{9DC95567-69DA-464E-A856-5887B3B7B763}" type="presParOf" srcId="{26AD73A8-7DD4-424A-9945-12E0A1A9C499}" destId="{1DBC3FEB-B5B0-4F3D-A19F-14DD1989FE57}" srcOrd="6" destOrd="0" presId="urn:microsoft.com/office/officeart/2005/8/layout/radial6"/>
    <dgm:cxn modelId="{F6478C62-FDF3-4EED-92A4-C0BA51830CA8}" type="presParOf" srcId="{26AD73A8-7DD4-424A-9945-12E0A1A9C499}" destId="{35DF2F7B-40C6-4BB2-99F1-8AD84D4B58E9}" srcOrd="7" destOrd="0" presId="urn:microsoft.com/office/officeart/2005/8/layout/radial6"/>
    <dgm:cxn modelId="{B7783BEF-1956-42C6-9116-FDAD82861736}" type="presParOf" srcId="{26AD73A8-7DD4-424A-9945-12E0A1A9C499}" destId="{86B7919B-01D4-40FD-ACA8-5FC8408C81B5}" srcOrd="8" destOrd="0" presId="urn:microsoft.com/office/officeart/2005/8/layout/radial6"/>
    <dgm:cxn modelId="{D5EBDB35-2F97-4937-A10A-474C8BE26F64}" type="presParOf" srcId="{26AD73A8-7DD4-424A-9945-12E0A1A9C499}" destId="{C3828DE2-F5A5-4030-A150-9850EC926E2A}" srcOrd="9" destOrd="0" presId="urn:microsoft.com/office/officeart/2005/8/layout/radial6"/>
    <dgm:cxn modelId="{21BB29CA-2A64-4789-930F-2C42B0765BB0}" type="presParOf" srcId="{26AD73A8-7DD4-424A-9945-12E0A1A9C499}" destId="{D0024BAF-5702-42B3-B778-63EA27C95CAD}" srcOrd="10" destOrd="0" presId="urn:microsoft.com/office/officeart/2005/8/layout/radial6"/>
    <dgm:cxn modelId="{CCE84DF5-0E14-4D26-B3ED-B534135BBC42}" type="presParOf" srcId="{26AD73A8-7DD4-424A-9945-12E0A1A9C499}" destId="{EFA26814-DD62-484A-B8D8-3A2D8372657F}" srcOrd="11" destOrd="0" presId="urn:microsoft.com/office/officeart/2005/8/layout/radial6"/>
    <dgm:cxn modelId="{932D6CB3-7740-43D6-8F13-E634377E704E}" type="presParOf" srcId="{26AD73A8-7DD4-424A-9945-12E0A1A9C499}" destId="{4BD773BD-7A53-4DA7-84C4-6FC3C07E59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D773BD-7A53-4DA7-84C4-6FC3C07E5998}">
      <dsp:nvSpPr>
        <dsp:cNvPr id="0" name=""/>
        <dsp:cNvSpPr/>
      </dsp:nvSpPr>
      <dsp:spPr>
        <a:xfrm>
          <a:off x="1914115" y="501127"/>
          <a:ext cx="3349082" cy="3349082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828DE2-F5A5-4030-A150-9850EC926E2A}">
      <dsp:nvSpPr>
        <dsp:cNvPr id="0" name=""/>
        <dsp:cNvSpPr/>
      </dsp:nvSpPr>
      <dsp:spPr>
        <a:xfrm>
          <a:off x="1914115" y="501127"/>
          <a:ext cx="3349082" cy="3349082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BC3FEB-B5B0-4F3D-A19F-14DD1989FE57}">
      <dsp:nvSpPr>
        <dsp:cNvPr id="0" name=""/>
        <dsp:cNvSpPr/>
      </dsp:nvSpPr>
      <dsp:spPr>
        <a:xfrm>
          <a:off x="1914115" y="501127"/>
          <a:ext cx="3349082" cy="3349082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D86A3E-1845-42BA-AF05-A132739F1F5F}">
      <dsp:nvSpPr>
        <dsp:cNvPr id="0" name=""/>
        <dsp:cNvSpPr/>
      </dsp:nvSpPr>
      <dsp:spPr>
        <a:xfrm>
          <a:off x="1914115" y="501127"/>
          <a:ext cx="3349082" cy="3349082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A1152E-7C25-44AA-8B61-6E7C11211F5E}">
      <dsp:nvSpPr>
        <dsp:cNvPr id="0" name=""/>
        <dsp:cNvSpPr/>
      </dsp:nvSpPr>
      <dsp:spPr>
        <a:xfrm>
          <a:off x="2612570" y="1233791"/>
          <a:ext cx="1952173" cy="18837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P-D-C-A</a:t>
          </a:r>
        </a:p>
      </dsp:txBody>
      <dsp:txXfrm>
        <a:off x="2898459" y="1509660"/>
        <a:ext cx="1380395" cy="1332016"/>
      </dsp:txXfrm>
    </dsp:sp>
    <dsp:sp modelId="{B2090866-CCCC-4E3C-BA4B-BC10EF71DEF5}">
      <dsp:nvSpPr>
        <dsp:cNvPr id="0" name=""/>
        <dsp:cNvSpPr/>
      </dsp:nvSpPr>
      <dsp:spPr>
        <a:xfrm>
          <a:off x="3048956" y="285"/>
          <a:ext cx="1079400" cy="1079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Plan</a:t>
          </a:r>
          <a:endParaRPr lang="th-TH" sz="2200" kern="1200" dirty="0"/>
        </a:p>
      </dsp:txBody>
      <dsp:txXfrm>
        <a:off x="3207030" y="158359"/>
        <a:ext cx="763252" cy="763252"/>
      </dsp:txXfrm>
    </dsp:sp>
    <dsp:sp modelId="{3FD4422C-C0CE-4629-B0A1-35D691C9C13E}">
      <dsp:nvSpPr>
        <dsp:cNvPr id="0" name=""/>
        <dsp:cNvSpPr/>
      </dsp:nvSpPr>
      <dsp:spPr>
        <a:xfrm>
          <a:off x="4684639" y="1635968"/>
          <a:ext cx="1079400" cy="1079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Do</a:t>
          </a:r>
          <a:endParaRPr lang="th-TH" sz="2200" kern="1200" dirty="0"/>
        </a:p>
      </dsp:txBody>
      <dsp:txXfrm>
        <a:off x="4842713" y="1794042"/>
        <a:ext cx="763252" cy="763252"/>
      </dsp:txXfrm>
    </dsp:sp>
    <dsp:sp modelId="{35DF2F7B-40C6-4BB2-99F1-8AD84D4B58E9}">
      <dsp:nvSpPr>
        <dsp:cNvPr id="0" name=""/>
        <dsp:cNvSpPr/>
      </dsp:nvSpPr>
      <dsp:spPr>
        <a:xfrm>
          <a:off x="3048956" y="3271651"/>
          <a:ext cx="1079400" cy="1079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Check</a:t>
          </a:r>
          <a:endParaRPr lang="th-TH" sz="2200" kern="1200" dirty="0"/>
        </a:p>
      </dsp:txBody>
      <dsp:txXfrm>
        <a:off x="3207030" y="3429725"/>
        <a:ext cx="763252" cy="763252"/>
      </dsp:txXfrm>
    </dsp:sp>
    <dsp:sp modelId="{D0024BAF-5702-42B3-B778-63EA27C95CAD}">
      <dsp:nvSpPr>
        <dsp:cNvPr id="0" name=""/>
        <dsp:cNvSpPr/>
      </dsp:nvSpPr>
      <dsp:spPr>
        <a:xfrm>
          <a:off x="1413273" y="1635968"/>
          <a:ext cx="1079400" cy="1079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Act</a:t>
          </a:r>
          <a:endParaRPr lang="th-TH" sz="2200" kern="1200" dirty="0"/>
        </a:p>
      </dsp:txBody>
      <dsp:txXfrm>
        <a:off x="1571347" y="1794042"/>
        <a:ext cx="763252" cy="7632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36B1B50-F5A5-4AD5-8A37-7D8564678A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846EF484-BFA2-4AD0-A6DF-FC8DDFA13A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0AD2584-8C23-4D44-8B6E-C1B63EA0D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CE28-651A-46A8-A34A-AF7F42AF6E2E}" type="datetimeFigureOut">
              <a:rPr lang="th-TH" smtClean="0"/>
              <a:t>08/11/63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2CCC636-9152-4805-8280-D61D84BC3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458D503-CCB7-4688-B808-BD6B4C454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6B92-A15C-4CAC-88B7-824ABE34678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82135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641665C-5CED-410E-91AD-208300AA9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C06A0098-C2E5-4B9B-A976-27457D50B4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F144099-9BE2-4FE8-90B2-B555BE7AB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CE28-651A-46A8-A34A-AF7F42AF6E2E}" type="datetimeFigureOut">
              <a:rPr lang="th-TH" smtClean="0"/>
              <a:t>08/11/63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C7633A4-1ED9-43B1-A24D-063E59814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D8D8069-68BD-4C90-92AF-D98A24BBA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6B92-A15C-4CAC-88B7-824ABE34678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29694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19E412C5-C3A8-4C26-824B-4999FE0678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4002BCA5-42B0-44CD-9F33-AC884BF5C8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19244B1-CE77-4FD7-9A15-FE8646E5B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CE28-651A-46A8-A34A-AF7F42AF6E2E}" type="datetimeFigureOut">
              <a:rPr lang="th-TH" smtClean="0"/>
              <a:t>08/11/63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F9723E6-A8FC-4C76-B393-144347CD2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BA9E0AF-B087-4A29-B40B-FC20861A4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6B92-A15C-4CAC-88B7-824ABE34678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79025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6958285-0DC8-4067-9BEC-561F44A50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C76CF4F-6968-4ABB-A00D-3A987D88C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A302BC98-A30D-45A2-8D19-D389FEAD9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CE28-651A-46A8-A34A-AF7F42AF6E2E}" type="datetimeFigureOut">
              <a:rPr lang="th-TH" smtClean="0"/>
              <a:t>08/11/63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96EE356-BC91-4A51-B397-468593E22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9128573-3FA2-474D-AF17-D294AD63E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6B92-A15C-4CAC-88B7-824ABE34678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08327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F4627FD-CA9A-4529-B750-B8C9E14BD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9892EE03-C44A-4478-8FBF-7D2D6ACC7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1607DD5-A7D4-4567-817C-6DD4672DA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CE28-651A-46A8-A34A-AF7F42AF6E2E}" type="datetimeFigureOut">
              <a:rPr lang="th-TH" smtClean="0"/>
              <a:t>08/11/63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3FB8C3E7-552E-4638-8625-66CC3D7E8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803A23C-B0BF-4FE3-B5CD-84DE90742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6B92-A15C-4CAC-88B7-824ABE34678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09033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2CE703-8E0D-4E7C-AE78-5BF9A0C7C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0A0D494-5CC6-4A11-BD9B-F831D2A4F4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49696A4A-DFB1-40B0-B08B-C9A3B60EA7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E6475C73-5DDF-486A-A604-05D925859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CE28-651A-46A8-A34A-AF7F42AF6E2E}" type="datetimeFigureOut">
              <a:rPr lang="th-TH" smtClean="0"/>
              <a:t>08/11/63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E69D6A20-0519-4E6A-A763-F8E8261A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218DA9A-AE42-4FB6-BCA6-AA149AFAA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6B92-A15C-4CAC-88B7-824ABE34678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5237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69841D5-E0D1-422E-A7A4-4D77C27C6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C5572F08-F531-49FC-A250-AB43BC14C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D36F792A-08F8-40FA-98B5-94104EB9ED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9C506F0E-4F82-42CC-ABF0-B2B26533FD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905D3809-A16A-4D31-A041-34FD545490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754C3346-EC92-4943-A2BA-4E95817C2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CE28-651A-46A8-A34A-AF7F42AF6E2E}" type="datetimeFigureOut">
              <a:rPr lang="th-TH" smtClean="0"/>
              <a:t>08/11/63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6C10D616-4533-4255-A558-C6ACD0A5E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A4481A08-CB8E-41FA-9F12-E95AFF91F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6B92-A15C-4CAC-88B7-824ABE34678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00656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A071AA1-811B-48AA-AD88-11F8F5693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632DECE5-C76B-42C3-9CC7-9AC5DC2DA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CE28-651A-46A8-A34A-AF7F42AF6E2E}" type="datetimeFigureOut">
              <a:rPr lang="th-TH" smtClean="0"/>
              <a:t>08/11/63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55EEE001-2327-414F-AC21-77CFB49DE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34B4427B-BD0B-49B8-A70B-4E3753755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6B92-A15C-4CAC-88B7-824ABE34678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34391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7B957F21-9C20-4EBF-8DFD-95172893B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CE28-651A-46A8-A34A-AF7F42AF6E2E}" type="datetimeFigureOut">
              <a:rPr lang="th-TH" smtClean="0"/>
              <a:t>08/11/63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E03293E6-04F7-45BB-9BBC-877B8C1B6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8A369F45-5F3E-4CF0-A6AB-45007DEF6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6B92-A15C-4CAC-88B7-824ABE34678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43141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9C6FEEA-0D0E-4EAA-9723-D9C99487A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2C72E13-0848-414C-8D55-18C2F2BA1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4F6BC56A-B0AD-4FE6-B283-546007C20A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F28BD08C-F9FB-4C0F-834C-F6DA70FA0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CE28-651A-46A8-A34A-AF7F42AF6E2E}" type="datetimeFigureOut">
              <a:rPr lang="th-TH" smtClean="0"/>
              <a:t>08/11/63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54D633FC-EDF1-416C-9B50-8E3F13C1F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11A3FABB-63F0-438E-ABAC-4A661C297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6B92-A15C-4CAC-88B7-824ABE34678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23312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81A9E3A-80C9-437A-A004-4DE7A1B74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1A8BB238-A2FC-4E80-81D1-681246743A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5F8C7038-5A1B-4AD4-8BFF-110FCB2FD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E5D75430-5AA7-4C3F-BC83-B20ADD57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CE28-651A-46A8-A34A-AF7F42AF6E2E}" type="datetimeFigureOut">
              <a:rPr lang="th-TH" smtClean="0"/>
              <a:t>08/11/63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A17D21E5-424C-4010-9278-0EE1DDD8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44C44DD6-4316-4304-B539-6A3578498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6B92-A15C-4CAC-88B7-824ABE34678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8088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3AEE1341-AB33-4EBE-9361-91FBC1B75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F2D61B18-906C-4BF1-8022-3082E2D93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C3EF628-2F84-4652-811B-58B925202D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3CE28-651A-46A8-A34A-AF7F42AF6E2E}" type="datetimeFigureOut">
              <a:rPr lang="th-TH" smtClean="0"/>
              <a:t>08/11/63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3350CD6-C8C7-4861-AD8B-D9C69F963A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9B2D3D5-CB18-4ABA-A1DE-92415C9A3B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86B92-A15C-4CAC-88B7-824ABE34678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24750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1A51464-D764-4D03-8472-30A16C6D4B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002060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th-TH" sz="4000" b="1" dirty="0">
                <a:solidFill>
                  <a:schemeClr val="bg1"/>
                </a:solidFill>
                <a:latin typeface="TH Fah kwang" panose="02000506000000020004" pitchFamily="2" charset="-34"/>
                <a:cs typeface="TH Fah kwang" panose="02000506000000020004" pitchFamily="2" charset="-34"/>
              </a:rPr>
              <a:t>การกำหนดยุทธศาสตร์และกลยุทธ์ ของ กอ.กทม. </a:t>
            </a:r>
            <a:br>
              <a:rPr lang="th-TH" sz="4000" b="1" dirty="0">
                <a:solidFill>
                  <a:schemeClr val="bg1"/>
                </a:solidFill>
                <a:latin typeface="TH Fah kwang" panose="02000506000000020004" pitchFamily="2" charset="-34"/>
                <a:cs typeface="TH Fah kwang" panose="02000506000000020004" pitchFamily="2" charset="-34"/>
              </a:rPr>
            </a:br>
            <a:r>
              <a:rPr lang="th-TH" sz="4000" b="1" dirty="0">
                <a:solidFill>
                  <a:schemeClr val="bg1"/>
                </a:solidFill>
                <a:latin typeface="TH Fah kwang" panose="02000506000000020004" pitchFamily="2" charset="-34"/>
                <a:cs typeface="TH Fah kwang" panose="02000506000000020004" pitchFamily="2" charset="-34"/>
              </a:rPr>
              <a:t>ปี 2564-2566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78D518C6-01AE-4B1E-8680-36AFC63510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rgbClr val="FF0000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Fah kwang" panose="02000506000000020004" pitchFamily="2" charset="-34"/>
                <a:cs typeface="TH Fah kwang" panose="02000506000000020004" pitchFamily="2" charset="-34"/>
              </a:rPr>
              <a:t>ฝ่ายนโยบายและยุทธศาสตร์องค์กร</a:t>
            </a:r>
          </a:p>
        </p:txBody>
      </p:sp>
    </p:spTree>
    <p:extLst>
      <p:ext uri="{BB962C8B-B14F-4D97-AF65-F5344CB8AC3E}">
        <p14:creationId xmlns:p14="http://schemas.microsoft.com/office/powerpoint/2010/main" val="36962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289B926-6F72-44EA-9586-544AAE741AB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3600" b="1" dirty="0">
                <a:solidFill>
                  <a:schemeClr val="bg1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สรุปผลการ </a:t>
            </a:r>
            <a:r>
              <a:rPr lang="en-US" sz="3600" b="1" dirty="0">
                <a:solidFill>
                  <a:schemeClr val="bg1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Brainstorm </a:t>
            </a:r>
            <a:r>
              <a:rPr lang="th-TH" sz="3600" b="1" dirty="0">
                <a:solidFill>
                  <a:schemeClr val="bg1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กอ.กทม. </a:t>
            </a:r>
            <a:r>
              <a:rPr lang="en-US" sz="3600" b="1" dirty="0">
                <a:solidFill>
                  <a:schemeClr val="bg1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Workshop / 7 </a:t>
            </a:r>
            <a:r>
              <a:rPr lang="th-TH" sz="3600" b="1" dirty="0">
                <a:solidFill>
                  <a:schemeClr val="bg1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พ.ย.</a:t>
            </a:r>
            <a:r>
              <a:rPr lang="en-US" sz="3600" b="1" dirty="0">
                <a:solidFill>
                  <a:schemeClr val="bg1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2563</a:t>
            </a:r>
            <a:br>
              <a:rPr lang="en-US" sz="3600" b="1" dirty="0">
                <a:solidFill>
                  <a:schemeClr val="bg1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</a:br>
            <a:r>
              <a:rPr lang="th-TH" sz="3600" b="1" dirty="0">
                <a:solidFill>
                  <a:schemeClr val="bg1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กลยุทธ์ </a:t>
            </a:r>
            <a:r>
              <a:rPr lang="en-US" sz="3600" b="1" dirty="0">
                <a:solidFill>
                  <a:schemeClr val="bg1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: </a:t>
            </a:r>
            <a:r>
              <a:rPr lang="th-TH" sz="3600" b="1" u="dbl" dirty="0">
                <a:solidFill>
                  <a:schemeClr val="bg1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ปรับ</a:t>
            </a:r>
            <a:r>
              <a:rPr lang="th-TH" sz="3600" b="1" dirty="0">
                <a:solidFill>
                  <a:schemeClr val="bg1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เพื่อรุก   พร้อมรับ   </a:t>
            </a:r>
            <a:r>
              <a:rPr lang="th-TH" sz="3600" b="1" u="dbl" dirty="0">
                <a:solidFill>
                  <a:schemeClr val="bg1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กระชับ</a:t>
            </a:r>
            <a:r>
              <a:rPr lang="th-TH" sz="3600" b="1" dirty="0">
                <a:solidFill>
                  <a:schemeClr val="bg1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พื้นที่  (</a:t>
            </a:r>
            <a:r>
              <a:rPr lang="en-US" sz="3600" b="1" dirty="0">
                <a:solidFill>
                  <a:schemeClr val="bg1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4 </a:t>
            </a:r>
            <a:r>
              <a:rPr lang="th-TH" sz="3600" b="1" dirty="0">
                <a:solidFill>
                  <a:schemeClr val="bg1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ปรับ </a:t>
            </a:r>
            <a:r>
              <a:rPr lang="en-US" sz="3600" b="1" dirty="0">
                <a:solidFill>
                  <a:schemeClr val="bg1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4 </a:t>
            </a:r>
            <a:r>
              <a:rPr lang="th-TH" sz="3600" b="1" dirty="0">
                <a:solidFill>
                  <a:schemeClr val="bg1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กระชับ)</a:t>
            </a:r>
            <a:endParaRPr lang="th-TH" sz="36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ตาราง 5">
            <a:extLst>
              <a:ext uri="{FF2B5EF4-FFF2-40B4-BE49-F238E27FC236}">
                <a16:creationId xmlns:a16="http://schemas.microsoft.com/office/drawing/2014/main" id="{7D22ACCC-1728-44E9-B480-B0D4B116AD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31205"/>
              </p:ext>
            </p:extLst>
          </p:nvPr>
        </p:nvGraphicFramePr>
        <p:xfrm>
          <a:off x="838199" y="1742286"/>
          <a:ext cx="10515598" cy="50203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36130">
                  <a:extLst>
                    <a:ext uri="{9D8B030D-6E8A-4147-A177-3AD203B41FA5}">
                      <a16:colId xmlns:a16="http://schemas.microsoft.com/office/drawing/2014/main" val="183569214"/>
                    </a:ext>
                  </a:extLst>
                </a:gridCol>
                <a:gridCol w="4479468">
                  <a:extLst>
                    <a:ext uri="{9D8B030D-6E8A-4147-A177-3AD203B41FA5}">
                      <a16:colId xmlns:a16="http://schemas.microsoft.com/office/drawing/2014/main" val="1164536096"/>
                    </a:ext>
                  </a:extLst>
                </a:gridCol>
              </a:tblGrid>
              <a:tr h="3934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H Fah kwang" panose="02000506000000020004" pitchFamily="2" charset="-34"/>
                          <a:cs typeface="TH Fah kwang" panose="02000506000000020004" pitchFamily="2" charset="-34"/>
                        </a:rPr>
                        <a:t>4 </a:t>
                      </a:r>
                      <a:r>
                        <a:rPr lang="th-TH" sz="2400">
                          <a:effectLst/>
                          <a:latin typeface="TH Fah kwang" panose="02000506000000020004" pitchFamily="2" charset="-34"/>
                          <a:cs typeface="TH Fah kwang" panose="02000506000000020004" pitchFamily="2" charset="-34"/>
                        </a:rPr>
                        <a:t>ปรับ</a:t>
                      </a:r>
                      <a:endParaRPr lang="en-US" sz="2400">
                        <a:effectLst/>
                        <a:latin typeface="TH Fah kwang" panose="02000506000000020004" pitchFamily="2" charset="-34"/>
                        <a:ea typeface="Calibri" panose="020F0502020204030204" pitchFamily="34" charset="0"/>
                        <a:cs typeface="TH Fah kwang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H Fah kwang" panose="02000506000000020004" pitchFamily="2" charset="-34"/>
                          <a:cs typeface="TH Fah kwang" panose="02000506000000020004" pitchFamily="2" charset="-34"/>
                        </a:rPr>
                        <a:t>4 </a:t>
                      </a:r>
                      <a:r>
                        <a:rPr lang="th-TH" sz="2400" dirty="0">
                          <a:effectLst/>
                          <a:latin typeface="TH Fah kwang" panose="02000506000000020004" pitchFamily="2" charset="-34"/>
                          <a:cs typeface="TH Fah kwang" panose="02000506000000020004" pitchFamily="2" charset="-34"/>
                        </a:rPr>
                        <a:t>กระชับ</a:t>
                      </a:r>
                      <a:endParaRPr lang="en-US" sz="2400" dirty="0">
                        <a:effectLst/>
                        <a:latin typeface="TH Fah kwang" panose="02000506000000020004" pitchFamily="2" charset="-34"/>
                        <a:ea typeface="Calibri" panose="020F0502020204030204" pitchFamily="34" charset="0"/>
                        <a:cs typeface="TH Fah kwang" panose="02000506000000020004" pitchFamily="2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3373657"/>
                  </a:ext>
                </a:extLst>
              </a:tr>
              <a:tr h="1205233">
                <a:tc>
                  <a:txBody>
                    <a:bodyPr/>
                    <a:lstStyle/>
                    <a:p>
                      <a:pPr marL="358775" marR="0" lvl="0" indent="-358775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h-TH" sz="2400" dirty="0">
                          <a:effectLst/>
                          <a:latin typeface="TH Fah kwang" panose="02000506000000020004" pitchFamily="2" charset="-34"/>
                          <a:cs typeface="TH Fah kwang" panose="02000506000000020004" pitchFamily="2" charset="-34"/>
                        </a:rPr>
                        <a:t>1. ปรับเพิ่มบทบาทและการทำงานของผู้ประสานงานมัสยิด </a:t>
                      </a:r>
                      <a:r>
                        <a:rPr lang="en-US" sz="2400" dirty="0">
                          <a:effectLst/>
                          <a:latin typeface="TH Fah kwang" panose="02000506000000020004" pitchFamily="2" charset="-34"/>
                          <a:cs typeface="TH Fah kwang" panose="02000506000000020004" pitchFamily="2" charset="-34"/>
                        </a:rPr>
                        <a:t>(Change Agent</a:t>
                      </a:r>
                      <a:r>
                        <a:rPr lang="th-TH" sz="2400" dirty="0">
                          <a:effectLst/>
                          <a:latin typeface="TH Fah kwang" panose="02000506000000020004" pitchFamily="2" charset="-34"/>
                          <a:cs typeface="TH Fah kwang" panose="02000506000000020004" pitchFamily="2" charset="-34"/>
                        </a:rPr>
                        <a:t>, สร้างความใกล้ชิดกับมัสยิด</a:t>
                      </a:r>
                      <a:r>
                        <a:rPr lang="en-US" sz="2400" dirty="0">
                          <a:effectLst/>
                          <a:latin typeface="TH Fah kwang" panose="02000506000000020004" pitchFamily="2" charset="-34"/>
                          <a:cs typeface="TH Fah kwang" panose="02000506000000020004" pitchFamily="2" charset="-34"/>
                        </a:rPr>
                        <a:t>-</a:t>
                      </a:r>
                      <a:r>
                        <a:rPr lang="th-TH" sz="2400" dirty="0">
                          <a:effectLst/>
                          <a:latin typeface="TH Fah kwang" panose="02000506000000020004" pitchFamily="2" charset="-34"/>
                          <a:cs typeface="TH Fah kwang" panose="02000506000000020004" pitchFamily="2" charset="-34"/>
                        </a:rPr>
                        <a:t>กอ.กทม., การสื่อสาร / การรับฟัง)</a:t>
                      </a:r>
                      <a:endParaRPr lang="en-US" sz="2400" dirty="0">
                        <a:effectLst/>
                        <a:latin typeface="TH Fah kwang" panose="02000506000000020004" pitchFamily="2" charset="-34"/>
                        <a:ea typeface="Calibri" panose="020F0502020204030204" pitchFamily="34" charset="0"/>
                        <a:cs typeface="TH Fah kwang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4003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H Fah kwang" panose="02000506000000020004" pitchFamily="2" charset="-34"/>
                          <a:cs typeface="TH Fah kwang" panose="02000506000000020004" pitchFamily="2" charset="-34"/>
                        </a:rPr>
                        <a:t>1. </a:t>
                      </a:r>
                      <a:r>
                        <a:rPr lang="th-TH" sz="2400" dirty="0">
                          <a:effectLst/>
                          <a:latin typeface="TH Fah kwang" panose="02000506000000020004" pitchFamily="2" charset="-34"/>
                          <a:cs typeface="TH Fah kwang" panose="02000506000000020004" pitchFamily="2" charset="-34"/>
                        </a:rPr>
                        <a:t>กระชับการบริหารงานของมัสยิดให้มีมาตรฐาน</a:t>
                      </a:r>
                      <a:endParaRPr lang="en-US" sz="2400" dirty="0">
                        <a:effectLst/>
                        <a:latin typeface="TH Fah kwang" panose="02000506000000020004" pitchFamily="2" charset="-34"/>
                        <a:ea typeface="Calibri" panose="020F0502020204030204" pitchFamily="34" charset="0"/>
                        <a:cs typeface="TH Fah kwang" panose="02000506000000020004" pitchFamily="2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0523150"/>
                  </a:ext>
                </a:extLst>
              </a:tr>
              <a:tr h="1205233">
                <a:tc>
                  <a:txBody>
                    <a:bodyPr/>
                    <a:lstStyle/>
                    <a:p>
                      <a:pPr marL="358775" marR="0" lvl="0" indent="-358775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h-TH" sz="2400" dirty="0">
                          <a:effectLst/>
                          <a:latin typeface="TH Fah kwang" panose="02000506000000020004" pitchFamily="2" charset="-34"/>
                          <a:cs typeface="TH Fah kwang" panose="02000506000000020004" pitchFamily="2" charset="-34"/>
                        </a:rPr>
                        <a:t>2. ปรับระบบการสื่อสารให้สอดรับกับสังคมสมัยใหม่ (ระหว่าง กอ.กทม. กับมัสยิด, ระหว่างมัสยิดกับ       กอ.กทม., ข่าวสารกิจการฮาลาล, การเผยแผ่อิสลาม</a:t>
                      </a:r>
                      <a:endParaRPr lang="en-US" sz="2400" dirty="0">
                        <a:effectLst/>
                        <a:latin typeface="TH Fah kwang" panose="02000506000000020004" pitchFamily="2" charset="-34"/>
                        <a:ea typeface="Calibri" panose="020F0502020204030204" pitchFamily="34" charset="0"/>
                        <a:cs typeface="TH Fah kwang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4003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H Fah kwang" panose="02000506000000020004" pitchFamily="2" charset="-34"/>
                          <a:cs typeface="TH Fah kwang" panose="02000506000000020004" pitchFamily="2" charset="-34"/>
                        </a:rPr>
                        <a:t>2. </a:t>
                      </a:r>
                      <a:r>
                        <a:rPr lang="th-TH" sz="2400" dirty="0">
                          <a:effectLst/>
                          <a:latin typeface="TH Fah kwang" panose="02000506000000020004" pitchFamily="2" charset="-34"/>
                          <a:cs typeface="TH Fah kwang" panose="02000506000000020004" pitchFamily="2" charset="-34"/>
                        </a:rPr>
                        <a:t>กระชับความสัมพันธ์ระหว่าง กอ.กทม. กับสถานประกอบการขนาดใหญ่, สร้างเครือข่ายฮาลาล</a:t>
                      </a:r>
                      <a:endParaRPr lang="en-US" sz="2400" dirty="0">
                        <a:effectLst/>
                        <a:latin typeface="TH Fah kwang" panose="02000506000000020004" pitchFamily="2" charset="-34"/>
                        <a:ea typeface="Calibri" panose="020F0502020204030204" pitchFamily="34" charset="0"/>
                        <a:cs typeface="TH Fah kwang" panose="02000506000000020004" pitchFamily="2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6906616"/>
                  </a:ext>
                </a:extLst>
              </a:tr>
              <a:tr h="1205233">
                <a:tc>
                  <a:txBody>
                    <a:bodyPr/>
                    <a:lstStyle/>
                    <a:p>
                      <a:pPr marL="358775" marR="0" lvl="0" indent="-358775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h-TH" sz="2400" dirty="0">
                          <a:effectLst/>
                          <a:latin typeface="TH Fah kwang" panose="02000506000000020004" pitchFamily="2" charset="-34"/>
                          <a:cs typeface="TH Fah kwang" panose="02000506000000020004" pitchFamily="2" charset="-34"/>
                        </a:rPr>
                        <a:t>3. ปรับการดำเนินงานกิจการฮาลาล กทม.                     สู่เป้าหมายต้นแบบของจังหวัดอื่น (กระจุก </a:t>
                      </a:r>
                      <a:r>
                        <a:rPr lang="en-US" sz="1600" dirty="0">
                          <a:effectLst/>
                          <a:latin typeface="TH Fah kwang" panose="02000506000000020004" pitchFamily="2" charset="-34"/>
                          <a:cs typeface="TH Fah kwang" panose="02000506000000020004" pitchFamily="2" charset="-34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2400" dirty="0">
                          <a:effectLst/>
                          <a:latin typeface="TH Fah kwang" panose="02000506000000020004" pitchFamily="2" charset="-34"/>
                          <a:cs typeface="TH Fah kwang" panose="02000506000000020004" pitchFamily="2" charset="-34"/>
                        </a:rPr>
                        <a:t> </a:t>
                      </a:r>
                      <a:r>
                        <a:rPr lang="th-TH" sz="2400" dirty="0">
                          <a:effectLst/>
                          <a:latin typeface="TH Fah kwang" panose="02000506000000020004" pitchFamily="2" charset="-34"/>
                          <a:cs typeface="TH Fah kwang" panose="02000506000000020004" pitchFamily="2" charset="-34"/>
                        </a:rPr>
                        <a:t>กระจาย, มีการประเมินความพึงพอใจ, ค่าธรรมเนียม)</a:t>
                      </a:r>
                      <a:endParaRPr lang="en-US" sz="2400" dirty="0">
                        <a:effectLst/>
                        <a:latin typeface="TH Fah kwang" panose="02000506000000020004" pitchFamily="2" charset="-34"/>
                        <a:ea typeface="Calibri" panose="020F0502020204030204" pitchFamily="34" charset="0"/>
                        <a:cs typeface="TH Fah kwang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4003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H Fah kwang" panose="02000506000000020004" pitchFamily="2" charset="-34"/>
                          <a:cs typeface="TH Fah kwang" panose="02000506000000020004" pitchFamily="2" charset="-34"/>
                        </a:rPr>
                        <a:t>3. </a:t>
                      </a:r>
                      <a:r>
                        <a:rPr lang="th-TH" sz="2400" dirty="0">
                          <a:effectLst/>
                          <a:latin typeface="TH Fah kwang" panose="02000506000000020004" pitchFamily="2" charset="-34"/>
                          <a:cs typeface="TH Fah kwang" panose="02000506000000020004" pitchFamily="2" charset="-34"/>
                        </a:rPr>
                        <a:t>กระชับความสัมพันธ์ระหว่าง กอ.กทม. กับองค์กรมุสลิมต่าง ๆ ให้มีความแน่นแฟ้น เพื่อให้เกิดความเชื่อมั่นระหว่างกัน</a:t>
                      </a:r>
                      <a:endParaRPr lang="en-US" sz="2400" dirty="0">
                        <a:effectLst/>
                        <a:latin typeface="TH Fah kwang" panose="02000506000000020004" pitchFamily="2" charset="-34"/>
                        <a:ea typeface="Calibri" panose="020F0502020204030204" pitchFamily="34" charset="0"/>
                        <a:cs typeface="TH Fah kwang" panose="02000506000000020004" pitchFamily="2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8905174"/>
                  </a:ext>
                </a:extLst>
              </a:tr>
              <a:tr h="779970">
                <a:tc>
                  <a:txBody>
                    <a:bodyPr/>
                    <a:lstStyle/>
                    <a:p>
                      <a:pPr marL="358775" marR="0" lvl="0" indent="-358775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h-TH" sz="2400" dirty="0">
                          <a:effectLst/>
                          <a:latin typeface="TH Fah kwang" panose="02000506000000020004" pitchFamily="2" charset="-34"/>
                          <a:cs typeface="TH Fah kwang" panose="02000506000000020004" pitchFamily="2" charset="-34"/>
                        </a:rPr>
                        <a:t>4. ปรับการบริหารภายในของ กอ.กทม. </a:t>
                      </a:r>
                      <a:r>
                        <a:rPr lang="en-US" sz="2400" dirty="0">
                          <a:effectLst/>
                          <a:latin typeface="TH Fah kwang" panose="02000506000000020004" pitchFamily="2" charset="-34"/>
                          <a:cs typeface="TH Fah kwang" panose="02000506000000020004" pitchFamily="2" charset="-34"/>
                        </a:rPr>
                        <a:t>(put the right man in the right job)</a:t>
                      </a:r>
                      <a:endParaRPr lang="en-US" sz="2400" dirty="0">
                        <a:effectLst/>
                        <a:latin typeface="TH Fah kwang" panose="02000506000000020004" pitchFamily="2" charset="-34"/>
                        <a:ea typeface="Calibri" panose="020F0502020204030204" pitchFamily="34" charset="0"/>
                        <a:cs typeface="TH Fah kwang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4003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H Fah kwang" panose="02000506000000020004" pitchFamily="2" charset="-34"/>
                          <a:cs typeface="TH Fah kwang" panose="02000506000000020004" pitchFamily="2" charset="-34"/>
                        </a:rPr>
                        <a:t>4. </a:t>
                      </a:r>
                      <a:r>
                        <a:rPr lang="th-TH" sz="2400" dirty="0">
                          <a:effectLst/>
                          <a:latin typeface="TH Fah kwang" panose="02000506000000020004" pitchFamily="2" charset="-34"/>
                          <a:cs typeface="TH Fah kwang" panose="02000506000000020004" pitchFamily="2" charset="-34"/>
                        </a:rPr>
                        <a:t>กระชับความเป็นเอกภาพของ กอ.กทม. ใน </a:t>
                      </a:r>
                      <a:r>
                        <a:rPr lang="en-US" sz="2400" dirty="0">
                          <a:effectLst/>
                          <a:latin typeface="TH Fah kwang" panose="02000506000000020004" pitchFamily="2" charset="-34"/>
                          <a:cs typeface="TH Fah kwang" panose="02000506000000020004" pitchFamily="2" charset="-34"/>
                        </a:rPr>
                        <a:t>3 </a:t>
                      </a:r>
                      <a:r>
                        <a:rPr lang="th-TH" sz="2400" dirty="0">
                          <a:effectLst/>
                          <a:latin typeface="TH Fah kwang" panose="02000506000000020004" pitchFamily="2" charset="-34"/>
                          <a:cs typeface="TH Fah kwang" panose="02000506000000020004" pitchFamily="2" charset="-34"/>
                        </a:rPr>
                        <a:t>ปีต่อไป</a:t>
                      </a:r>
                      <a:endParaRPr lang="en-US" sz="2400" dirty="0">
                        <a:effectLst/>
                        <a:latin typeface="TH Fah kwang" panose="02000506000000020004" pitchFamily="2" charset="-34"/>
                        <a:ea typeface="Calibri" panose="020F0502020204030204" pitchFamily="34" charset="0"/>
                        <a:cs typeface="TH Fah kwang" panose="02000506000000020004" pitchFamily="2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8430027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6ACB8942-4563-4F25-9EE6-4AB339C82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8275" y="18399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47472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6F5F18F-A5AF-4486-B1B8-F9ABCD53272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th-T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Fah kwang" panose="02000506000000020004" pitchFamily="2" charset="-34"/>
                <a:cs typeface="TH Fah kwang" panose="02000506000000020004" pitchFamily="2" charset="-34"/>
              </a:rPr>
              <a:t>วงจรการบริหารงานคุณภาพ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940FDBFE-09B2-441E-B227-B46A5D762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h-TH" dirty="0"/>
          </a:p>
        </p:txBody>
      </p:sp>
      <p:graphicFrame>
        <p:nvGraphicFramePr>
          <p:cNvPr id="4" name="ไดอะแกรม 3">
            <a:extLst>
              <a:ext uri="{FF2B5EF4-FFF2-40B4-BE49-F238E27FC236}">
                <a16:creationId xmlns:a16="http://schemas.microsoft.com/office/drawing/2014/main" id="{3A231B58-0324-433C-85DB-E20AEF6E74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1193611"/>
              </p:ext>
            </p:extLst>
          </p:nvPr>
        </p:nvGraphicFramePr>
        <p:xfrm>
          <a:off x="2619826" y="2015594"/>
          <a:ext cx="7177314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7936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9419EFA-08E7-42EF-AD85-E1FDCA43E3C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th-TH" b="1" dirty="0">
                <a:solidFill>
                  <a:schemeClr val="bg1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ข้อคำนึงถึงในการวางแผนยุทธศาสตร์</a:t>
            </a:r>
            <a:endParaRPr lang="th-TH" b="1" dirty="0">
              <a:solidFill>
                <a:schemeClr val="bg1"/>
              </a:solidFill>
              <a:latin typeface="TH Fah kwang" panose="02000506000000020004" pitchFamily="2" charset="-34"/>
              <a:cs typeface="TH Fah kwang" panose="02000506000000020004" pitchFamily="2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6C1956D-0964-46FA-9668-7F8F22746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th-TH" sz="3200" b="1" dirty="0"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1. ไม่ใช่ทุกภารกิจที่ต้องนำวางแผนยุทธศาสตร์</a:t>
            </a:r>
            <a:endParaRPr lang="en-US" sz="3200" b="1" dirty="0">
              <a:effectLst/>
              <a:latin typeface="TH Fah kwang" panose="02000506000000020004" pitchFamily="2" charset="-34"/>
              <a:ea typeface="Calibri" panose="020F0502020204030204" pitchFamily="34" charset="0"/>
              <a:cs typeface="TH Fah kwang" panose="02000506000000020004" pitchFamily="2" charset="-34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dirty="0"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	- </a:t>
            </a:r>
            <a:r>
              <a:rPr lang="th-TH" sz="3200" b="1" dirty="0"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 ภารกิจที่เป็นเรื่องสำคัญต่อการดำรงอยู่/ล่มสลายขององค์กร</a:t>
            </a:r>
            <a:endParaRPr lang="en-US" sz="3200" b="1" dirty="0">
              <a:effectLst/>
              <a:latin typeface="TH Fah kwang" panose="02000506000000020004" pitchFamily="2" charset="-34"/>
              <a:ea typeface="Calibri" panose="020F0502020204030204" pitchFamily="34" charset="0"/>
              <a:cs typeface="TH Fah kwang" panose="02000506000000020004" pitchFamily="2" charset="-34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th-TH" sz="3200" b="1" dirty="0"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	-  ภารกิจที่ทำต่อเนื่องตามปกติ บรรจุไว้ในแผนปฏิบัติการประจำปี</a:t>
            </a:r>
            <a:endParaRPr lang="en-US" sz="3200" b="1" dirty="0">
              <a:effectLst/>
              <a:latin typeface="TH Fah kwang" panose="02000506000000020004" pitchFamily="2" charset="-34"/>
              <a:ea typeface="Calibri" panose="020F0502020204030204" pitchFamily="34" charset="0"/>
              <a:cs typeface="TH Fah kwang" panose="02000506000000020004" pitchFamily="2" charset="-34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th-TH" sz="3200" b="1" dirty="0"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2. </a:t>
            </a:r>
            <a:r>
              <a:rPr lang="th-TH" sz="3200" b="1" dirty="0" err="1"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การทำ</a:t>
            </a:r>
            <a:r>
              <a:rPr lang="th-TH" sz="3200" b="1" dirty="0"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 </a:t>
            </a:r>
            <a:r>
              <a:rPr lang="en-US" sz="3200" b="1" dirty="0"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SWOT Analysis </a:t>
            </a:r>
            <a:r>
              <a:rPr lang="th-TH" sz="3200" b="1" dirty="0"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จะทำให้สถานการณ์ที่องค์กรเผชิญอยู่</a:t>
            </a:r>
            <a:endParaRPr lang="en-US" sz="3200" b="1" dirty="0">
              <a:effectLst/>
              <a:latin typeface="TH Fah kwang" panose="02000506000000020004" pitchFamily="2" charset="-34"/>
              <a:ea typeface="Calibri" panose="020F0502020204030204" pitchFamily="34" charset="0"/>
              <a:cs typeface="TH Fah kwang" panose="02000506000000020004" pitchFamily="2" charset="-34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th-TH" sz="3200" b="1" dirty="0"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3. ยุทธศาสตร์ที่กำหนดขึ้นต้องมี </a:t>
            </a:r>
            <a:r>
              <a:rPr lang="en-US" sz="3200" b="1" dirty="0"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KPI </a:t>
            </a:r>
            <a:r>
              <a:rPr lang="th-TH" sz="3200" b="1" dirty="0"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และค่าเป้าหมายกำกับ</a:t>
            </a:r>
            <a:endParaRPr lang="en-US" sz="3200" b="1" dirty="0">
              <a:effectLst/>
              <a:latin typeface="TH Fah kwang" panose="02000506000000020004" pitchFamily="2" charset="-34"/>
              <a:ea typeface="Calibri" panose="020F0502020204030204" pitchFamily="34" charset="0"/>
              <a:cs typeface="TH Fah kwang" panose="02000506000000020004" pitchFamily="2" charset="-34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th-TH" sz="3200" b="1" dirty="0"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4. ต้องมีระบบสารสนเทศรองรับการดำเนินงานยุทธ</a:t>
            </a:r>
            <a:r>
              <a:rPr lang="th-TH" sz="3200" b="1" dirty="0" err="1"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ศา</a:t>
            </a:r>
            <a:r>
              <a:rPr lang="th-TH" sz="3200" b="1" dirty="0"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สน</a:t>
            </a:r>
            <a:r>
              <a:rPr lang="th-TH" sz="3200" b="1" dirty="0" err="1"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ตร์</a:t>
            </a:r>
            <a:endParaRPr lang="en-US" sz="3200" b="1" dirty="0">
              <a:effectLst/>
              <a:latin typeface="TH Fah kwang" panose="02000506000000020004" pitchFamily="2" charset="-34"/>
              <a:ea typeface="Calibri" panose="020F0502020204030204" pitchFamily="34" charset="0"/>
              <a:cs typeface="TH Fah kwang" panose="02000506000000020004" pitchFamily="2" charset="-34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th-TH" sz="3200" b="1" dirty="0"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5. ต้องมีการ </a:t>
            </a:r>
            <a:r>
              <a:rPr lang="en-US" sz="3200" b="1" dirty="0"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Monitor – Evaluation – </a:t>
            </a:r>
            <a:r>
              <a:rPr lang="en-US" sz="3200" b="1" dirty="0" err="1"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Adopation</a:t>
            </a:r>
            <a:r>
              <a:rPr lang="en-US" sz="3200" b="1" dirty="0"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 </a:t>
            </a:r>
          </a:p>
          <a:p>
            <a:endParaRPr lang="th-TH" sz="3200" b="1" dirty="0"/>
          </a:p>
        </p:txBody>
      </p:sp>
    </p:spTree>
    <p:extLst>
      <p:ext uri="{BB962C8B-B14F-4D97-AF65-F5344CB8AC3E}">
        <p14:creationId xmlns:p14="http://schemas.microsoft.com/office/powerpoint/2010/main" val="3579334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1112F73-F03D-4647-86FE-502AA105FD3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th-TH" b="1" dirty="0">
                <a:solidFill>
                  <a:schemeClr val="bg1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ยุทธศาสตร์การบริหารงาน กอ.กทม.</a:t>
            </a:r>
            <a:br>
              <a:rPr lang="en-US" b="1" dirty="0">
                <a:solidFill>
                  <a:schemeClr val="bg1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</a:br>
            <a:r>
              <a:rPr lang="th-TH" b="1" dirty="0">
                <a:solidFill>
                  <a:schemeClr val="bg1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2564-2566</a:t>
            </a:r>
            <a:endParaRPr lang="th-TH" b="1" dirty="0">
              <a:solidFill>
                <a:schemeClr val="bg1"/>
              </a:solidFill>
              <a:latin typeface="TH Fah kwang" panose="02000506000000020004" pitchFamily="2" charset="-34"/>
              <a:cs typeface="TH Fah kwang" panose="02000506000000020004" pitchFamily="2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EC460E9-2E26-4515-AC3E-FFB98A7B8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9928"/>
            <a:ext cx="10515600" cy="688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b="1" u="sng" dirty="0">
                <a:solidFill>
                  <a:srgbClr val="FF0000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ยุทธศาสตร์ที่ 1</a:t>
            </a:r>
            <a:r>
              <a:rPr lang="th-TH" sz="3600" b="1" dirty="0">
                <a:solidFill>
                  <a:srgbClr val="FF0000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 การพัฒนาองค์กรมัสยิด และประชาคมมุสลิม กทม.</a:t>
            </a:r>
            <a:endParaRPr lang="en-US" sz="3600" b="1" dirty="0">
              <a:solidFill>
                <a:srgbClr val="FF0000"/>
              </a:solidFill>
              <a:effectLst/>
              <a:latin typeface="TH Fah kwang" panose="02000506000000020004" pitchFamily="2" charset="-34"/>
              <a:ea typeface="Calibri" panose="020F0502020204030204" pitchFamily="34" charset="0"/>
              <a:cs typeface="TH Fah kwang" panose="02000506000000020004" pitchFamily="2" charset="-34"/>
            </a:endParaRPr>
          </a:p>
        </p:txBody>
      </p:sp>
      <p:sp>
        <p:nvSpPr>
          <p:cNvPr id="4" name="ตัวแทนเนื้อหา 2">
            <a:extLst>
              <a:ext uri="{FF2B5EF4-FFF2-40B4-BE49-F238E27FC236}">
                <a16:creationId xmlns:a16="http://schemas.microsoft.com/office/drawing/2014/main" id="{C4AC302A-4B4C-46BB-9C02-8A7DE606A06B}"/>
              </a:ext>
            </a:extLst>
          </p:cNvPr>
          <p:cNvSpPr txBox="1">
            <a:spLocks/>
          </p:cNvSpPr>
          <p:nvPr/>
        </p:nvSpPr>
        <p:spPr>
          <a:xfrm>
            <a:off x="838200" y="3151188"/>
            <a:ext cx="10515600" cy="11298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 dirty="0"/>
          </a:p>
        </p:txBody>
      </p:sp>
      <p:graphicFrame>
        <p:nvGraphicFramePr>
          <p:cNvPr id="6" name="ตาราง 6">
            <a:extLst>
              <a:ext uri="{FF2B5EF4-FFF2-40B4-BE49-F238E27FC236}">
                <a16:creationId xmlns:a16="http://schemas.microsoft.com/office/drawing/2014/main" id="{D4621394-4D6B-4A9D-B263-62E509862A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167574"/>
              </p:ext>
            </p:extLst>
          </p:nvPr>
        </p:nvGraphicFramePr>
        <p:xfrm>
          <a:off x="838199" y="2808519"/>
          <a:ext cx="105156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37641448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654346450"/>
                    </a:ext>
                  </a:extLst>
                </a:gridCol>
              </a:tblGrid>
              <a:tr h="408215">
                <a:tc>
                  <a:txBody>
                    <a:bodyPr/>
                    <a:lstStyle/>
                    <a:p>
                      <a:pPr algn="ctr"/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KPI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kern="1200" dirty="0">
                          <a:solidFill>
                            <a:schemeClr val="lt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ค่าเป้าหมาย</a:t>
                      </a:r>
                      <a:endParaRPr lang="th-TH" dirty="0">
                        <a:latin typeface="TH Fah kwang" panose="02000506000000020004" pitchFamily="2" charset="-34"/>
                        <a:cs typeface="TH Fah kwang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009497"/>
                  </a:ext>
                </a:extLst>
              </a:tr>
              <a:tr h="408215">
                <a:tc>
                  <a:txBody>
                    <a:bodyPr/>
                    <a:lstStyle/>
                    <a:p>
                      <a:pPr marL="358775" indent="-358775"/>
                      <a:r>
                        <a:rPr lang="th-TH" sz="2800" b="1" kern="1200" dirty="0">
                          <a:solidFill>
                            <a:schemeClr val="dk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1. มัสยิดใน กทม. มีการบริหารที่ได้มาตรฐาน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  <a:p>
                      <a:pPr marL="358775" indent="-358775"/>
                      <a:r>
                        <a:rPr lang="th-TH" sz="2800" b="1" kern="1200" dirty="0">
                          <a:solidFill>
                            <a:schemeClr val="dk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2. มัสยิดใน กทม. มีคณะอนุกรรมการสนับสนุนการทำงานที่เข้มแข็ง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kern="1200" dirty="0">
                          <a:solidFill>
                            <a:schemeClr val="dk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- ร้อยละ 75 จากจำนวนมัสยิดใน กทม.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  <a:p>
                      <a:endParaRPr lang="th-TH" sz="2800" b="1" kern="1200" dirty="0">
                        <a:solidFill>
                          <a:schemeClr val="dk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  <a:p>
                      <a:r>
                        <a:rPr lang="th-TH" sz="2800" b="1" kern="1200" dirty="0">
                          <a:solidFill>
                            <a:schemeClr val="dk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- ร้อยละ 75 จากจำนวนมัสยิดใน กทม.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705842"/>
                  </a:ext>
                </a:extLst>
              </a:tr>
            </a:tbl>
          </a:graphicData>
        </a:graphic>
      </p:graphicFrame>
      <p:graphicFrame>
        <p:nvGraphicFramePr>
          <p:cNvPr id="7" name="ตาราง 7">
            <a:extLst>
              <a:ext uri="{FF2B5EF4-FFF2-40B4-BE49-F238E27FC236}">
                <a16:creationId xmlns:a16="http://schemas.microsoft.com/office/drawing/2014/main" id="{77EC8B92-506F-49C8-82E6-9A676A89C7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21529"/>
              </p:ext>
            </p:extLst>
          </p:nvPr>
        </p:nvGraphicFramePr>
        <p:xfrm>
          <a:off x="838197" y="5124999"/>
          <a:ext cx="10515599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599">
                  <a:extLst>
                    <a:ext uri="{9D8B030D-6E8A-4147-A177-3AD203B41FA5}">
                      <a16:colId xmlns:a16="http://schemas.microsoft.com/office/drawing/2014/main" val="1916858056"/>
                    </a:ext>
                  </a:extLst>
                </a:gridCol>
              </a:tblGrid>
              <a:tr h="4920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>
                          <a:solidFill>
                            <a:schemeClr val="lt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กลยุทธ์  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: </a:t>
                      </a:r>
                      <a:r>
                        <a:rPr lang="th-TH" sz="2800" b="1" kern="1200" dirty="0">
                          <a:solidFill>
                            <a:schemeClr val="lt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คงเดิม / ปรับ/ปรุง / เพิ่มเติม / ปรับออก</a:t>
                      </a:r>
                      <a:endParaRPr lang="en-US" sz="2800" b="1" kern="1200" dirty="0">
                        <a:solidFill>
                          <a:schemeClr val="lt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444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17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1112F73-F03D-4647-86FE-502AA105FD3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th-T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ยุทธศาสตร์การบริหารงาน กอ.กทม.</a:t>
            </a: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</a:br>
            <a:r>
              <a:rPr lang="th-T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2564-2566</a:t>
            </a:r>
            <a:endParaRPr lang="th-TH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Fah kwang" panose="02000506000000020004" pitchFamily="2" charset="-34"/>
              <a:cs typeface="TH Fah kwang" panose="02000506000000020004" pitchFamily="2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EC460E9-2E26-4515-AC3E-FFB98A7B8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3599"/>
            <a:ext cx="10515600" cy="688975"/>
          </a:xfrm>
        </p:spPr>
        <p:txBody>
          <a:bodyPr>
            <a:normAutofit fontScale="925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th-TH" sz="3600" b="1" u="sng" dirty="0">
                <a:solidFill>
                  <a:srgbClr val="FF0000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ยุทธศาสตร์ที่ 2</a:t>
            </a:r>
            <a:r>
              <a:rPr lang="th-TH" sz="3600" b="1" dirty="0">
                <a:solidFill>
                  <a:srgbClr val="FF0000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 การสร้างเครือข่าย และความร่วมมือกับภาคส่วนต่าง ๆ</a:t>
            </a:r>
            <a:endParaRPr lang="en-US" sz="3600" b="1" dirty="0">
              <a:solidFill>
                <a:srgbClr val="FF0000"/>
              </a:solidFill>
              <a:effectLst/>
              <a:latin typeface="TH Fah kwang" panose="02000506000000020004" pitchFamily="2" charset="-34"/>
              <a:ea typeface="Calibri" panose="020F0502020204030204" pitchFamily="34" charset="0"/>
              <a:cs typeface="TH Fah kwang" panose="02000506000000020004" pitchFamily="2" charset="-34"/>
            </a:endParaRPr>
          </a:p>
        </p:txBody>
      </p:sp>
      <p:sp>
        <p:nvSpPr>
          <p:cNvPr id="4" name="ตัวแทนเนื้อหา 2">
            <a:extLst>
              <a:ext uri="{FF2B5EF4-FFF2-40B4-BE49-F238E27FC236}">
                <a16:creationId xmlns:a16="http://schemas.microsoft.com/office/drawing/2014/main" id="{C4AC302A-4B4C-46BB-9C02-8A7DE606A06B}"/>
              </a:ext>
            </a:extLst>
          </p:cNvPr>
          <p:cNvSpPr txBox="1">
            <a:spLocks/>
          </p:cNvSpPr>
          <p:nvPr/>
        </p:nvSpPr>
        <p:spPr>
          <a:xfrm>
            <a:off x="838200" y="3151188"/>
            <a:ext cx="10515600" cy="11298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 dirty="0"/>
          </a:p>
        </p:txBody>
      </p:sp>
      <p:graphicFrame>
        <p:nvGraphicFramePr>
          <p:cNvPr id="6" name="ตาราง 6">
            <a:extLst>
              <a:ext uri="{FF2B5EF4-FFF2-40B4-BE49-F238E27FC236}">
                <a16:creationId xmlns:a16="http://schemas.microsoft.com/office/drawing/2014/main" id="{D4621394-4D6B-4A9D-B263-62E509862A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972168"/>
              </p:ext>
            </p:extLst>
          </p:nvPr>
        </p:nvGraphicFramePr>
        <p:xfrm>
          <a:off x="838199" y="2792190"/>
          <a:ext cx="105156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37641448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654346450"/>
                    </a:ext>
                  </a:extLst>
                </a:gridCol>
              </a:tblGrid>
              <a:tr h="408215">
                <a:tc>
                  <a:txBody>
                    <a:bodyPr/>
                    <a:lstStyle/>
                    <a:p>
                      <a:pPr algn="ctr"/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KPI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kern="1200" dirty="0">
                          <a:solidFill>
                            <a:schemeClr val="lt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ค่าเป้าหมาย</a:t>
                      </a:r>
                      <a:endParaRPr lang="th-TH" dirty="0">
                        <a:latin typeface="TH Fah kwang" panose="02000506000000020004" pitchFamily="2" charset="-34"/>
                        <a:cs typeface="TH Fah kwang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009497"/>
                  </a:ext>
                </a:extLst>
              </a:tr>
              <a:tr h="408215">
                <a:tc>
                  <a:txBody>
                    <a:bodyPr/>
                    <a:lstStyle/>
                    <a:p>
                      <a:pPr marL="358775" indent="-358775"/>
                      <a:r>
                        <a:rPr lang="th-TH" sz="2800" b="1" i="0" kern="1200" dirty="0">
                          <a:solidFill>
                            <a:schemeClr val="dk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1. จำนวนเครือข่ายความร่วมมือกับหน่วยงานภาครัฐ</a:t>
                      </a:r>
                      <a:endParaRPr lang="en-US" sz="2800" b="1" i="0" kern="1200" dirty="0">
                        <a:solidFill>
                          <a:schemeClr val="dk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  <a:p>
                      <a:pPr marL="358775" indent="-358775"/>
                      <a:r>
                        <a:rPr lang="th-TH" sz="2800" b="1" i="0" kern="1200" dirty="0">
                          <a:solidFill>
                            <a:schemeClr val="dk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2. จำนวนเครือข่ายความร่วมมือกับองค์กรสาธารณะ และภาคส่วนต่าง ๆ</a:t>
                      </a:r>
                      <a:endParaRPr lang="en-US" sz="2800" b="1" i="0" kern="1200" dirty="0">
                        <a:solidFill>
                          <a:schemeClr val="dk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kern="1200" dirty="0">
                          <a:solidFill>
                            <a:schemeClr val="dk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- เพิ่มขึ้นร้อยละ 100 จากปี 2563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 </a:t>
                      </a:r>
                    </a:p>
                    <a:p>
                      <a:r>
                        <a:rPr lang="th-TH" sz="2800" b="1" kern="1200" dirty="0">
                          <a:solidFill>
                            <a:schemeClr val="dk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- เพิ่มขึ้นร้อยละ 100 จากปี 2563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705842"/>
                  </a:ext>
                </a:extLst>
              </a:tr>
            </a:tbl>
          </a:graphicData>
        </a:graphic>
      </p:graphicFrame>
      <p:graphicFrame>
        <p:nvGraphicFramePr>
          <p:cNvPr id="7" name="ตาราง 7">
            <a:extLst>
              <a:ext uri="{FF2B5EF4-FFF2-40B4-BE49-F238E27FC236}">
                <a16:creationId xmlns:a16="http://schemas.microsoft.com/office/drawing/2014/main" id="{77EC8B92-506F-49C8-82E6-9A676A89C7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261352"/>
              </p:ext>
            </p:extLst>
          </p:nvPr>
        </p:nvGraphicFramePr>
        <p:xfrm>
          <a:off x="838197" y="5108669"/>
          <a:ext cx="10515599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599">
                  <a:extLst>
                    <a:ext uri="{9D8B030D-6E8A-4147-A177-3AD203B41FA5}">
                      <a16:colId xmlns:a16="http://schemas.microsoft.com/office/drawing/2014/main" val="1916858056"/>
                    </a:ext>
                  </a:extLst>
                </a:gridCol>
              </a:tblGrid>
              <a:tr h="4920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>
                          <a:solidFill>
                            <a:schemeClr val="lt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กลยุทธ์  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: </a:t>
                      </a:r>
                      <a:r>
                        <a:rPr lang="th-TH" sz="2800" b="1" kern="1200" dirty="0">
                          <a:solidFill>
                            <a:schemeClr val="lt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คงเดิม / ปรับ/ปรุง / เพิ่มเติม / ปรับออก</a:t>
                      </a:r>
                      <a:endParaRPr lang="en-US" sz="2800" b="1" kern="1200" dirty="0">
                        <a:solidFill>
                          <a:schemeClr val="lt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444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739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1112F73-F03D-4647-86FE-502AA105FD3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th-T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ยุทธศาสตร์การบริหารงาน กอ.กทม.</a:t>
            </a: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</a:br>
            <a:r>
              <a:rPr lang="th-T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2564-2566</a:t>
            </a:r>
            <a:endParaRPr lang="th-TH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Fah kwang" panose="02000506000000020004" pitchFamily="2" charset="-34"/>
              <a:cs typeface="TH Fah kwang" panose="02000506000000020004" pitchFamily="2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EC460E9-2E26-4515-AC3E-FFB98A7B8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742" y="1825625"/>
            <a:ext cx="10472057" cy="688975"/>
          </a:xfrm>
        </p:spPr>
        <p:txBody>
          <a:bodyPr>
            <a:noAutofit/>
          </a:bodyPr>
          <a:lstStyle/>
          <a:p>
            <a:pPr marL="2416175" marR="0" indent="-2416175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th-TH" sz="3600" b="1" u="sng" dirty="0">
                <a:solidFill>
                  <a:srgbClr val="FF0000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ยุทธศาสตร์ที่ 3</a:t>
            </a:r>
            <a:r>
              <a:rPr lang="th-TH" sz="3600" b="1" dirty="0">
                <a:solidFill>
                  <a:srgbClr val="FF0000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 การพัฒนากิจการฮาลาลเพื่อยกระดับมาตรฐานสากล</a:t>
            </a:r>
            <a:endParaRPr lang="en-US" sz="3600" b="1" dirty="0">
              <a:solidFill>
                <a:srgbClr val="FF0000"/>
              </a:solidFill>
              <a:effectLst/>
              <a:latin typeface="TH Fah kwang" panose="02000506000000020004" pitchFamily="2" charset="-34"/>
              <a:ea typeface="Calibri" panose="020F0502020204030204" pitchFamily="34" charset="0"/>
              <a:cs typeface="TH Fah kwang" panose="02000506000000020004" pitchFamily="2" charset="-34"/>
            </a:endParaRPr>
          </a:p>
        </p:txBody>
      </p:sp>
      <p:sp>
        <p:nvSpPr>
          <p:cNvPr id="4" name="ตัวแทนเนื้อหา 2">
            <a:extLst>
              <a:ext uri="{FF2B5EF4-FFF2-40B4-BE49-F238E27FC236}">
                <a16:creationId xmlns:a16="http://schemas.microsoft.com/office/drawing/2014/main" id="{C4AC302A-4B4C-46BB-9C02-8A7DE606A06B}"/>
              </a:ext>
            </a:extLst>
          </p:cNvPr>
          <p:cNvSpPr txBox="1">
            <a:spLocks/>
          </p:cNvSpPr>
          <p:nvPr/>
        </p:nvSpPr>
        <p:spPr>
          <a:xfrm>
            <a:off x="838200" y="3151188"/>
            <a:ext cx="10515600" cy="11298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 dirty="0"/>
          </a:p>
        </p:txBody>
      </p:sp>
      <p:graphicFrame>
        <p:nvGraphicFramePr>
          <p:cNvPr id="6" name="ตาราง 6">
            <a:extLst>
              <a:ext uri="{FF2B5EF4-FFF2-40B4-BE49-F238E27FC236}">
                <a16:creationId xmlns:a16="http://schemas.microsoft.com/office/drawing/2014/main" id="{D4621394-4D6B-4A9D-B263-62E509862A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161536"/>
              </p:ext>
            </p:extLst>
          </p:nvPr>
        </p:nvGraphicFramePr>
        <p:xfrm>
          <a:off x="838199" y="3020790"/>
          <a:ext cx="105156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37641448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654346450"/>
                    </a:ext>
                  </a:extLst>
                </a:gridCol>
              </a:tblGrid>
              <a:tr h="408215">
                <a:tc>
                  <a:txBody>
                    <a:bodyPr/>
                    <a:lstStyle/>
                    <a:p>
                      <a:pPr algn="ctr"/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KPI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kern="1200" dirty="0">
                          <a:solidFill>
                            <a:schemeClr val="lt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ค่าเป้าหมาย</a:t>
                      </a:r>
                      <a:endParaRPr lang="th-TH" dirty="0">
                        <a:latin typeface="TH Fah kwang" panose="02000506000000020004" pitchFamily="2" charset="-34"/>
                        <a:cs typeface="TH Fah kwang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009497"/>
                  </a:ext>
                </a:extLst>
              </a:tr>
              <a:tr h="408215">
                <a:tc>
                  <a:txBody>
                    <a:bodyPr/>
                    <a:lstStyle/>
                    <a:p>
                      <a:pPr marL="358775" indent="-358775"/>
                      <a:r>
                        <a:rPr lang="th-TH" sz="2800" b="1" kern="1200" dirty="0">
                          <a:solidFill>
                            <a:schemeClr val="dk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1. ความพึงพอใจของสถานประกอบการต่อมาตรฐานฮาลาล กทม.	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  <a:p>
                      <a:pPr marL="358775" indent="-358775"/>
                      <a:r>
                        <a:rPr lang="th-TH" sz="2800" b="1" kern="1200" dirty="0">
                          <a:solidFill>
                            <a:schemeClr val="dk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2. จำนวนสถานประกอบการที่ขอรับรองฯ เพิ่มขึ้น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indent="-179388"/>
                      <a:r>
                        <a:rPr lang="th-TH" sz="2800" b="1" kern="1200" dirty="0">
                          <a:solidFill>
                            <a:schemeClr val="dk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- ร้อยละ 85 ของสถานประกอบการที่ขอรับรองเพิ่มขึ้นร้อยละ 50 จากปี 2563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  <a:p>
                      <a:pPr marL="179388" indent="-179388"/>
                      <a:r>
                        <a:rPr lang="th-TH" sz="2800" b="1" kern="1200" dirty="0">
                          <a:solidFill>
                            <a:schemeClr val="dk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- ฮาลาล (ดำเนินการประเมินความพอใจของทุกปี)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705842"/>
                  </a:ext>
                </a:extLst>
              </a:tr>
            </a:tbl>
          </a:graphicData>
        </a:graphic>
      </p:graphicFrame>
      <p:graphicFrame>
        <p:nvGraphicFramePr>
          <p:cNvPr id="7" name="ตาราง 7">
            <a:extLst>
              <a:ext uri="{FF2B5EF4-FFF2-40B4-BE49-F238E27FC236}">
                <a16:creationId xmlns:a16="http://schemas.microsoft.com/office/drawing/2014/main" id="{77EC8B92-506F-49C8-82E6-9A676A89C7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886240"/>
              </p:ext>
            </p:extLst>
          </p:nvPr>
        </p:nvGraphicFramePr>
        <p:xfrm>
          <a:off x="838197" y="5337269"/>
          <a:ext cx="10515599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599">
                  <a:extLst>
                    <a:ext uri="{9D8B030D-6E8A-4147-A177-3AD203B41FA5}">
                      <a16:colId xmlns:a16="http://schemas.microsoft.com/office/drawing/2014/main" val="1916858056"/>
                    </a:ext>
                  </a:extLst>
                </a:gridCol>
              </a:tblGrid>
              <a:tr h="3940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>
                          <a:solidFill>
                            <a:schemeClr val="lt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กลยุทธ์  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: </a:t>
                      </a:r>
                      <a:r>
                        <a:rPr lang="th-TH" sz="2800" b="1" kern="1200" dirty="0">
                          <a:solidFill>
                            <a:schemeClr val="lt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คงเดิม / ปรับ/ปรุง / เพิ่มเติม / ปรับออก</a:t>
                      </a:r>
                      <a:endParaRPr lang="en-US" sz="2800" b="1" kern="1200" dirty="0">
                        <a:solidFill>
                          <a:schemeClr val="lt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444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795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1112F73-F03D-4647-86FE-502AA105FD3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th-T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ยุทธศาสตร์การบริหารงาน กอ.กทม.</a:t>
            </a: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</a:br>
            <a:r>
              <a:rPr lang="th-T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2564-2566</a:t>
            </a:r>
            <a:endParaRPr lang="th-TH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Fah kwang" panose="02000506000000020004" pitchFamily="2" charset="-34"/>
              <a:cs typeface="TH Fah kwang" panose="02000506000000020004" pitchFamily="2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EC460E9-2E26-4515-AC3E-FFB98A7B8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742" y="1825625"/>
            <a:ext cx="10472057" cy="688975"/>
          </a:xfrm>
        </p:spPr>
        <p:txBody>
          <a:bodyPr>
            <a:noAutofit/>
          </a:bodyPr>
          <a:lstStyle/>
          <a:p>
            <a:pPr marL="2514600" marR="0" indent="-25146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th-TH" sz="3600" b="1" u="sng" dirty="0">
                <a:solidFill>
                  <a:srgbClr val="FF0000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ยุทธศาสตร์ที่ 4</a:t>
            </a:r>
            <a:r>
              <a:rPr lang="th-TH" sz="3600" b="1" dirty="0">
                <a:solidFill>
                  <a:srgbClr val="FF0000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  การสื่อสารและสร้างความเข้าใจอันดีฯ</a:t>
            </a:r>
          </a:p>
        </p:txBody>
      </p:sp>
      <p:sp>
        <p:nvSpPr>
          <p:cNvPr id="4" name="ตัวแทนเนื้อหา 2">
            <a:extLst>
              <a:ext uri="{FF2B5EF4-FFF2-40B4-BE49-F238E27FC236}">
                <a16:creationId xmlns:a16="http://schemas.microsoft.com/office/drawing/2014/main" id="{C4AC302A-4B4C-46BB-9C02-8A7DE606A06B}"/>
              </a:ext>
            </a:extLst>
          </p:cNvPr>
          <p:cNvSpPr txBox="1">
            <a:spLocks/>
          </p:cNvSpPr>
          <p:nvPr/>
        </p:nvSpPr>
        <p:spPr>
          <a:xfrm>
            <a:off x="838200" y="3151188"/>
            <a:ext cx="10515600" cy="11298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 dirty="0"/>
          </a:p>
        </p:txBody>
      </p:sp>
      <p:graphicFrame>
        <p:nvGraphicFramePr>
          <p:cNvPr id="6" name="ตาราง 6">
            <a:extLst>
              <a:ext uri="{FF2B5EF4-FFF2-40B4-BE49-F238E27FC236}">
                <a16:creationId xmlns:a16="http://schemas.microsoft.com/office/drawing/2014/main" id="{D4621394-4D6B-4A9D-B263-62E509862A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067407"/>
              </p:ext>
            </p:extLst>
          </p:nvPr>
        </p:nvGraphicFramePr>
        <p:xfrm>
          <a:off x="881742" y="2656550"/>
          <a:ext cx="10515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37641448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654346450"/>
                    </a:ext>
                  </a:extLst>
                </a:gridCol>
              </a:tblGrid>
              <a:tr h="408215">
                <a:tc>
                  <a:txBody>
                    <a:bodyPr/>
                    <a:lstStyle/>
                    <a:p>
                      <a:pPr algn="ctr"/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KPI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kern="1200" dirty="0">
                          <a:solidFill>
                            <a:schemeClr val="lt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ค่าเป้าหมาย</a:t>
                      </a:r>
                      <a:endParaRPr lang="th-TH" dirty="0">
                        <a:latin typeface="TH Fah kwang" panose="02000506000000020004" pitchFamily="2" charset="-34"/>
                        <a:cs typeface="TH Fah kwang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009497"/>
                  </a:ext>
                </a:extLst>
              </a:tr>
              <a:tr h="408215">
                <a:tc>
                  <a:txBody>
                    <a:bodyPr/>
                    <a:lstStyle/>
                    <a:p>
                      <a:pPr marL="358775" indent="-358775"/>
                      <a:r>
                        <a:rPr lang="th-TH" sz="2800" b="1" kern="1200" dirty="0">
                          <a:solidFill>
                            <a:schemeClr val="dk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1. ความพึงพอใจของคณะกรรมการอิสลามประจำมัสยิดใน กทม. ต่อการสื่อสาร ของ กอ.กทม.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  <a:p>
                      <a:pPr marL="358775" indent="-358775"/>
                      <a:r>
                        <a:rPr lang="th-TH" sz="2800" b="1" kern="1200" dirty="0">
                          <a:solidFill>
                            <a:schemeClr val="dk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2. จำนวนผู้รับสื่อต่าง ๆ ที่ กอ.กทม. จัดทำเพิ่มขึ้น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8775" indent="-358775"/>
                      <a:r>
                        <a:rPr lang="th-TH" sz="2800" b="1" kern="1200" dirty="0">
                          <a:solidFill>
                            <a:schemeClr val="dk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-   ร้อยละ 85 ของคณะกรรมการอิสลามประจำมัสยิดใน กทม. (ดำเนินการประเมินฯ ทุกปี)	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  <a:p>
                      <a:pPr marL="358775" indent="-358775"/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 </a:t>
                      </a:r>
                      <a:r>
                        <a:rPr lang="th-TH" sz="2800" b="1" kern="1200" dirty="0">
                          <a:solidFill>
                            <a:schemeClr val="dk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-  เพิ่มขึ้นร้อยละ 100 จกาปี 2563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705842"/>
                  </a:ext>
                </a:extLst>
              </a:tr>
            </a:tbl>
          </a:graphicData>
        </a:graphic>
      </p:graphicFrame>
      <p:graphicFrame>
        <p:nvGraphicFramePr>
          <p:cNvPr id="7" name="ตาราง 7">
            <a:extLst>
              <a:ext uri="{FF2B5EF4-FFF2-40B4-BE49-F238E27FC236}">
                <a16:creationId xmlns:a16="http://schemas.microsoft.com/office/drawing/2014/main" id="{77EC8B92-506F-49C8-82E6-9A676A89C7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532818"/>
              </p:ext>
            </p:extLst>
          </p:nvPr>
        </p:nvGraphicFramePr>
        <p:xfrm>
          <a:off x="859970" y="5418917"/>
          <a:ext cx="10515599" cy="530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599">
                  <a:extLst>
                    <a:ext uri="{9D8B030D-6E8A-4147-A177-3AD203B41FA5}">
                      <a16:colId xmlns:a16="http://schemas.microsoft.com/office/drawing/2014/main" val="1916858056"/>
                    </a:ext>
                  </a:extLst>
                </a:gridCol>
              </a:tblGrid>
              <a:tr h="5305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>
                          <a:solidFill>
                            <a:schemeClr val="lt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กลยุทธ์  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: </a:t>
                      </a:r>
                      <a:r>
                        <a:rPr lang="th-TH" sz="2800" b="1" kern="1200" dirty="0">
                          <a:solidFill>
                            <a:schemeClr val="lt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คงเดิม / ปรับ/ปรุง / เพิ่มเติม / ปรับออก</a:t>
                      </a:r>
                      <a:endParaRPr lang="en-US" sz="2800" b="1" kern="1200" dirty="0">
                        <a:solidFill>
                          <a:schemeClr val="lt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444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3097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1112F73-F03D-4647-86FE-502AA105FD3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th-T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ยุทธศาสตร์การบริหารงาน กอ.กทม.</a:t>
            </a: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</a:br>
            <a:r>
              <a:rPr lang="th-T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2564-2566</a:t>
            </a:r>
            <a:endParaRPr lang="th-TH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Fah kwang" panose="02000506000000020004" pitchFamily="2" charset="-34"/>
              <a:cs typeface="TH Fah kwang" panose="02000506000000020004" pitchFamily="2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EC460E9-2E26-4515-AC3E-FFB98A7B8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742" y="1825626"/>
            <a:ext cx="10472057" cy="721632"/>
          </a:xfrm>
        </p:spPr>
        <p:txBody>
          <a:bodyPr>
            <a:noAutofit/>
          </a:bodyPr>
          <a:lstStyle/>
          <a:p>
            <a:pPr marL="2514600" marR="0" indent="-25146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th-TH" sz="3600" b="1" u="sng" dirty="0">
                <a:solidFill>
                  <a:srgbClr val="FF0000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ยุทธศาสตร์ที่ </a:t>
            </a:r>
            <a:r>
              <a:rPr lang="th-TH" sz="3600" b="1" u="sng" dirty="0">
                <a:solidFill>
                  <a:srgbClr val="FF0000"/>
                </a:solidFill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5</a:t>
            </a:r>
            <a:r>
              <a:rPr lang="th-TH" sz="3600" b="1" dirty="0">
                <a:solidFill>
                  <a:srgbClr val="FF0000"/>
                </a:solidFill>
                <a:effectLst/>
                <a:latin typeface="TH Fah kwang" panose="02000506000000020004" pitchFamily="2" charset="-34"/>
                <a:ea typeface="Calibri" panose="020F0502020204030204" pitchFamily="34" charset="0"/>
                <a:cs typeface="TH Fah kwang" panose="02000506000000020004" pitchFamily="2" charset="-34"/>
              </a:rPr>
              <a:t>  การพัฒนาระบบการบริหารจัดการ</a:t>
            </a:r>
            <a:endParaRPr lang="en-US" sz="3600" b="1" dirty="0">
              <a:solidFill>
                <a:srgbClr val="FF0000"/>
              </a:solidFill>
              <a:effectLst/>
              <a:latin typeface="TH Fah kwang" panose="02000506000000020004" pitchFamily="2" charset="-34"/>
              <a:ea typeface="Calibri" panose="020F0502020204030204" pitchFamily="34" charset="0"/>
              <a:cs typeface="TH Fah kwang" panose="02000506000000020004" pitchFamily="2" charset="-34"/>
            </a:endParaRPr>
          </a:p>
        </p:txBody>
      </p:sp>
      <p:sp>
        <p:nvSpPr>
          <p:cNvPr id="4" name="ตัวแทนเนื้อหา 2">
            <a:extLst>
              <a:ext uri="{FF2B5EF4-FFF2-40B4-BE49-F238E27FC236}">
                <a16:creationId xmlns:a16="http://schemas.microsoft.com/office/drawing/2014/main" id="{C4AC302A-4B4C-46BB-9C02-8A7DE606A06B}"/>
              </a:ext>
            </a:extLst>
          </p:cNvPr>
          <p:cNvSpPr txBox="1">
            <a:spLocks/>
          </p:cNvSpPr>
          <p:nvPr/>
        </p:nvSpPr>
        <p:spPr>
          <a:xfrm>
            <a:off x="838200" y="3151188"/>
            <a:ext cx="10515600" cy="11298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 dirty="0"/>
          </a:p>
        </p:txBody>
      </p:sp>
      <p:graphicFrame>
        <p:nvGraphicFramePr>
          <p:cNvPr id="6" name="ตาราง 6">
            <a:extLst>
              <a:ext uri="{FF2B5EF4-FFF2-40B4-BE49-F238E27FC236}">
                <a16:creationId xmlns:a16="http://schemas.microsoft.com/office/drawing/2014/main" id="{D4621394-4D6B-4A9D-B263-62E509862A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054542"/>
              </p:ext>
            </p:extLst>
          </p:nvPr>
        </p:nvGraphicFramePr>
        <p:xfrm>
          <a:off x="881742" y="2677665"/>
          <a:ext cx="10515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37641448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654346450"/>
                    </a:ext>
                  </a:extLst>
                </a:gridCol>
              </a:tblGrid>
              <a:tr h="408215">
                <a:tc>
                  <a:txBody>
                    <a:bodyPr/>
                    <a:lstStyle/>
                    <a:p>
                      <a:pPr algn="ctr"/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KPI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kern="1200" dirty="0">
                          <a:solidFill>
                            <a:schemeClr val="lt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ค่าเป้าหมาย</a:t>
                      </a:r>
                      <a:endParaRPr lang="th-TH" dirty="0">
                        <a:latin typeface="TH Fah kwang" panose="02000506000000020004" pitchFamily="2" charset="-34"/>
                        <a:cs typeface="TH Fah kwang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009497"/>
                  </a:ext>
                </a:extLst>
              </a:tr>
              <a:tr h="408215">
                <a:tc>
                  <a:txBody>
                    <a:bodyPr/>
                    <a:lstStyle/>
                    <a:p>
                      <a:pPr marL="358775" indent="-358775"/>
                      <a:r>
                        <a:rPr lang="th-TH" sz="2800" b="1" kern="1200" dirty="0">
                          <a:solidFill>
                            <a:schemeClr val="dk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1. มีการจัดทำระบบเทคโนโลยีดิจิทัล สนับสนุนการบริหารงานของ กอ.กทม./สำนักงานฯ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  <a:p>
                      <a:pPr marL="358775" indent="-358775"/>
                      <a:r>
                        <a:rPr lang="th-TH" sz="2800" b="1" kern="1200" dirty="0">
                          <a:solidFill>
                            <a:schemeClr val="dk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2. มีอาคารสถานที่ตั้งสำนักงาน กอ.กทม. ถาวร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8775" indent="-358775"/>
                      <a:r>
                        <a:rPr lang="th-TH" sz="2800" b="1" kern="1200" dirty="0">
                          <a:solidFill>
                            <a:schemeClr val="dk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-  3 ระบบงาน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  <a:p>
                      <a:pPr marL="358775" indent="-358775"/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 </a:t>
                      </a:r>
                    </a:p>
                    <a:p>
                      <a:pPr marL="358775" indent="-358775"/>
                      <a:endParaRPr lang="en-US" sz="2800" b="1" kern="1200" dirty="0">
                        <a:solidFill>
                          <a:schemeClr val="dk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  <a:p>
                      <a:pPr marL="358775" indent="-358775"/>
                      <a:r>
                        <a:rPr lang="th-TH" sz="2800" b="1" kern="1200" dirty="0">
                          <a:solidFill>
                            <a:schemeClr val="dk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-  ดำเนินการจัดสร้างอาคารแล้วเสร็จและเปิด   ดำเนินการได้</a:t>
                      </a:r>
                      <a:r>
                        <a:rPr lang="th-TH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705842"/>
                  </a:ext>
                </a:extLst>
              </a:tr>
            </a:tbl>
          </a:graphicData>
        </a:graphic>
      </p:graphicFrame>
      <p:graphicFrame>
        <p:nvGraphicFramePr>
          <p:cNvPr id="7" name="ตาราง 7">
            <a:extLst>
              <a:ext uri="{FF2B5EF4-FFF2-40B4-BE49-F238E27FC236}">
                <a16:creationId xmlns:a16="http://schemas.microsoft.com/office/drawing/2014/main" id="{77EC8B92-506F-49C8-82E6-9A676A89C7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578714"/>
              </p:ext>
            </p:extLst>
          </p:nvPr>
        </p:nvGraphicFramePr>
        <p:xfrm>
          <a:off x="881742" y="5420865"/>
          <a:ext cx="10515599" cy="530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599">
                  <a:extLst>
                    <a:ext uri="{9D8B030D-6E8A-4147-A177-3AD203B41FA5}">
                      <a16:colId xmlns:a16="http://schemas.microsoft.com/office/drawing/2014/main" val="1916858056"/>
                    </a:ext>
                  </a:extLst>
                </a:gridCol>
              </a:tblGrid>
              <a:tr h="5305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>
                          <a:solidFill>
                            <a:schemeClr val="lt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กลยุทธ์  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: </a:t>
                      </a:r>
                      <a:r>
                        <a:rPr lang="th-TH" sz="2800" b="1" kern="1200" dirty="0">
                          <a:solidFill>
                            <a:schemeClr val="lt1"/>
                          </a:solidFill>
                          <a:effectLst/>
                          <a:latin typeface="TH Fah kwang" panose="02000506000000020004" pitchFamily="2" charset="-34"/>
                          <a:ea typeface="+mn-ea"/>
                          <a:cs typeface="TH Fah kwang" panose="02000506000000020004" pitchFamily="2" charset="-34"/>
                        </a:rPr>
                        <a:t>คงเดิม / ปรับ/ปรุง / เพิ่มเติม / ปรับออก</a:t>
                      </a:r>
                      <a:endParaRPr lang="en-US" sz="2800" b="1" kern="1200" dirty="0">
                        <a:solidFill>
                          <a:schemeClr val="lt1"/>
                        </a:solidFill>
                        <a:effectLst/>
                        <a:latin typeface="TH Fah kwang" panose="02000506000000020004" pitchFamily="2" charset="-34"/>
                        <a:ea typeface="+mn-ea"/>
                        <a:cs typeface="TH Fah kwang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444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1144916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738</Words>
  <Application>Microsoft Office PowerPoint</Application>
  <PresentationFormat>แบบจอกว้าง</PresentationFormat>
  <Paragraphs>76</Paragraphs>
  <Slides>9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TH Fah kwang</vt:lpstr>
      <vt:lpstr>ธีมของ Office</vt:lpstr>
      <vt:lpstr>การกำหนดยุทธศาสตร์และกลยุทธ์ ของ กอ.กทม.  ปี 2564-2566</vt:lpstr>
      <vt:lpstr>สรุปผลการ Brainstorm กอ.กทม. Workshop / 7 พ.ย.2563 กลยุทธ์ : ปรับเพื่อรุก   พร้อมรับ   กระชับพื้นที่  (4 ปรับ 4 กระชับ)</vt:lpstr>
      <vt:lpstr>วงจรการบริหารงานคุณภาพ</vt:lpstr>
      <vt:lpstr>ข้อคำนึงถึงในการวางแผนยุทธศาสตร์</vt:lpstr>
      <vt:lpstr>ยุทธศาสตร์การบริหารงาน กอ.กทม. 2564-2566</vt:lpstr>
      <vt:lpstr>ยุทธศาสตร์การบริหารงาน กอ.กทม. 2564-2566</vt:lpstr>
      <vt:lpstr>ยุทธศาสตร์การบริหารงาน กอ.กทม. 2564-2566</vt:lpstr>
      <vt:lpstr>ยุทธศาสตร์การบริหารงาน กอ.กทม. 2564-2566</vt:lpstr>
      <vt:lpstr>ยุทธศาสตร์การบริหารงาน กอ.กทม. 2564-2566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สนง. คณะกรรมการอิสลามประจำกรุงเทพฯ</dc:creator>
  <cp:lastModifiedBy>สนง. คณะกรรมการอิสลามประจำกรุงเทพฯ</cp:lastModifiedBy>
  <cp:revision>6</cp:revision>
  <cp:lastPrinted>2020-11-08T01:23:39Z</cp:lastPrinted>
  <dcterms:created xsi:type="dcterms:W3CDTF">2020-11-08T00:31:43Z</dcterms:created>
  <dcterms:modified xsi:type="dcterms:W3CDTF">2020-11-08T01:24:27Z</dcterms:modified>
</cp:coreProperties>
</file>